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69" r:id="rId2"/>
    <p:sldId id="261" r:id="rId3"/>
    <p:sldId id="263" r:id="rId4"/>
    <p:sldId id="264" r:id="rId5"/>
    <p:sldId id="268" r:id="rId6"/>
    <p:sldId id="285" r:id="rId7"/>
    <p:sldId id="283" r:id="rId8"/>
    <p:sldId id="286" r:id="rId9"/>
    <p:sldId id="287" r:id="rId10"/>
    <p:sldId id="290" r:id="rId11"/>
    <p:sldId id="292" r:id="rId12"/>
    <p:sldId id="288" r:id="rId13"/>
    <p:sldId id="289" r:id="rId14"/>
    <p:sldId id="291" r:id="rId15"/>
    <p:sldId id="293" r:id="rId16"/>
    <p:sldId id="270" r:id="rId17"/>
    <p:sldId id="271" r:id="rId18"/>
  </p:sldIdLst>
  <p:sldSz cx="12192000" cy="6858000"/>
  <p:notesSz cx="6858000" cy="9144000"/>
  <p:embeddedFontLst>
    <p:embeddedFont>
      <p:font typeface="Montserrat" pitchFamily="2" charset="0"/>
      <p:regular r:id="rId19"/>
      <p:bold r:id="rId20"/>
      <p:italic r:id="rId21"/>
      <p:boldItalic r:id="rId22"/>
    </p:embeddedFont>
    <p:embeddedFont>
      <p:font typeface="Montserrat ExtraBold" pitchFamily="2" charset="0"/>
      <p:bold r:id="rId23"/>
      <p:boldItalic r:id="rId24"/>
    </p:embeddedFont>
    <p:embeddedFont>
      <p:font typeface="Montserrat Light" pitchFamily="2" charset="0"/>
      <p:regular r:id="rId25"/>
      <p: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B8F9D"/>
    <a:srgbClr val="F1A317"/>
    <a:srgbClr val="05484F"/>
    <a:srgbClr val="121478"/>
    <a:srgbClr val="47E3F2"/>
    <a:srgbClr val="5A5DE6"/>
    <a:srgbClr val="A343EB"/>
    <a:srgbClr val="D866F7"/>
    <a:srgbClr val="F563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2" d="100"/>
          <a:sy n="82" d="100"/>
        </p:scale>
        <p:origin x="48" y="7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Series 1</c:v>
                </c:pt>
              </c:strCache>
            </c:strRef>
          </c:tx>
          <c:spPr>
            <a:solidFill>
              <a:schemeClr val="bg1">
                <a:lumMod val="75000"/>
              </a:schemeClr>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32C-4053-B058-592E8ABD29B7}"/>
            </c:ext>
          </c:extLst>
        </c:ser>
        <c:ser>
          <c:idx val="1"/>
          <c:order val="1"/>
          <c:tx>
            <c:strRef>
              <c:f>Sheet1!$C$1</c:f>
              <c:strCache>
                <c:ptCount val="1"/>
                <c:pt idx="0">
                  <c:v>Series 2</c:v>
                </c:pt>
              </c:strCache>
            </c:strRef>
          </c:tx>
          <c:spPr>
            <a:solidFill>
              <a:schemeClr val="bg2">
                <a:lumMod val="50000"/>
              </a:schemeClr>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32C-4053-B058-592E8ABD29B7}"/>
            </c:ext>
          </c:extLst>
        </c:ser>
        <c:ser>
          <c:idx val="2"/>
          <c:order val="2"/>
          <c:tx>
            <c:strRef>
              <c:f>Sheet1!$D$1</c:f>
              <c:strCache>
                <c:ptCount val="1"/>
                <c:pt idx="0">
                  <c:v>Series 3</c:v>
                </c:pt>
              </c:strCache>
            </c:strRef>
          </c:tx>
          <c:spPr>
            <a:solidFill>
              <a:schemeClr val="bg1"/>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32C-4053-B058-592E8ABD29B7}"/>
            </c:ext>
          </c:extLst>
        </c:ser>
        <c:dLbls>
          <c:showLegendKey val="0"/>
          <c:showVal val="0"/>
          <c:showCatName val="0"/>
          <c:showSerName val="0"/>
          <c:showPercent val="0"/>
          <c:showBubbleSize val="0"/>
        </c:dLbls>
        <c:gapWidth val="150"/>
        <c:gapDepth val="0"/>
        <c:shape val="box"/>
        <c:axId val="1819489279"/>
        <c:axId val="1819487199"/>
        <c:axId val="0"/>
      </c:bar3DChart>
      <c:catAx>
        <c:axId val="181948927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Montserrat" panose="00000800000000000000" pitchFamily="2" charset="0"/>
                <a:ea typeface="+mn-ea"/>
                <a:cs typeface="+mn-cs"/>
              </a:defRPr>
            </a:pPr>
            <a:endParaRPr lang="en-US"/>
          </a:p>
        </c:txPr>
        <c:crossAx val="1819487199"/>
        <c:crosses val="autoZero"/>
        <c:auto val="1"/>
        <c:lblAlgn val="ctr"/>
        <c:lblOffset val="100"/>
        <c:noMultiLvlLbl val="0"/>
      </c:catAx>
      <c:valAx>
        <c:axId val="1819487199"/>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19489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Montserrat" panose="000008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Series 1</c:v>
                </c:pt>
              </c:strCache>
            </c:strRef>
          </c:tx>
          <c:spPr>
            <a:solidFill>
              <a:schemeClr val="bg1">
                <a:lumMod val="75000"/>
              </a:schemeClr>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32C-4053-B058-592E8ABD29B7}"/>
            </c:ext>
          </c:extLst>
        </c:ser>
        <c:ser>
          <c:idx val="1"/>
          <c:order val="1"/>
          <c:tx>
            <c:strRef>
              <c:f>Sheet1!$C$1</c:f>
              <c:strCache>
                <c:ptCount val="1"/>
                <c:pt idx="0">
                  <c:v>Series 2</c:v>
                </c:pt>
              </c:strCache>
            </c:strRef>
          </c:tx>
          <c:spPr>
            <a:solidFill>
              <a:schemeClr val="bg2">
                <a:lumMod val="50000"/>
              </a:schemeClr>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32C-4053-B058-592E8ABD29B7}"/>
            </c:ext>
          </c:extLst>
        </c:ser>
        <c:ser>
          <c:idx val="2"/>
          <c:order val="2"/>
          <c:tx>
            <c:strRef>
              <c:f>Sheet1!$D$1</c:f>
              <c:strCache>
                <c:ptCount val="1"/>
                <c:pt idx="0">
                  <c:v>Series 3</c:v>
                </c:pt>
              </c:strCache>
            </c:strRef>
          </c:tx>
          <c:spPr>
            <a:solidFill>
              <a:schemeClr val="bg1"/>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32C-4053-B058-592E8ABD29B7}"/>
            </c:ext>
          </c:extLst>
        </c:ser>
        <c:dLbls>
          <c:showLegendKey val="0"/>
          <c:showVal val="0"/>
          <c:showCatName val="0"/>
          <c:showSerName val="0"/>
          <c:showPercent val="0"/>
          <c:showBubbleSize val="0"/>
        </c:dLbls>
        <c:gapWidth val="150"/>
        <c:gapDepth val="0"/>
        <c:shape val="box"/>
        <c:axId val="1819489279"/>
        <c:axId val="1819487199"/>
        <c:axId val="0"/>
      </c:bar3DChart>
      <c:catAx>
        <c:axId val="181948927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Montserrat" panose="00000800000000000000" pitchFamily="2" charset="0"/>
                <a:ea typeface="+mn-ea"/>
                <a:cs typeface="+mn-cs"/>
              </a:defRPr>
            </a:pPr>
            <a:endParaRPr lang="en-US"/>
          </a:p>
        </c:txPr>
        <c:crossAx val="1819487199"/>
        <c:crosses val="autoZero"/>
        <c:auto val="1"/>
        <c:lblAlgn val="ctr"/>
        <c:lblOffset val="100"/>
        <c:noMultiLvlLbl val="0"/>
      </c:catAx>
      <c:valAx>
        <c:axId val="1819487199"/>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19489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Montserrat" panose="000008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Series 1</c:v>
                </c:pt>
              </c:strCache>
            </c:strRef>
          </c:tx>
          <c:spPr>
            <a:solidFill>
              <a:schemeClr val="bg1">
                <a:lumMod val="75000"/>
              </a:schemeClr>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32C-4053-B058-592E8ABD29B7}"/>
            </c:ext>
          </c:extLst>
        </c:ser>
        <c:ser>
          <c:idx val="1"/>
          <c:order val="1"/>
          <c:tx>
            <c:strRef>
              <c:f>Sheet1!$C$1</c:f>
              <c:strCache>
                <c:ptCount val="1"/>
                <c:pt idx="0">
                  <c:v>Series 2</c:v>
                </c:pt>
              </c:strCache>
            </c:strRef>
          </c:tx>
          <c:spPr>
            <a:solidFill>
              <a:schemeClr val="bg2">
                <a:lumMod val="50000"/>
              </a:schemeClr>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32C-4053-B058-592E8ABD29B7}"/>
            </c:ext>
          </c:extLst>
        </c:ser>
        <c:ser>
          <c:idx val="2"/>
          <c:order val="2"/>
          <c:tx>
            <c:strRef>
              <c:f>Sheet1!$D$1</c:f>
              <c:strCache>
                <c:ptCount val="1"/>
                <c:pt idx="0">
                  <c:v>Series 3</c:v>
                </c:pt>
              </c:strCache>
            </c:strRef>
          </c:tx>
          <c:spPr>
            <a:solidFill>
              <a:schemeClr val="bg1"/>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32C-4053-B058-592E8ABD29B7}"/>
            </c:ext>
          </c:extLst>
        </c:ser>
        <c:dLbls>
          <c:showLegendKey val="0"/>
          <c:showVal val="0"/>
          <c:showCatName val="0"/>
          <c:showSerName val="0"/>
          <c:showPercent val="0"/>
          <c:showBubbleSize val="0"/>
        </c:dLbls>
        <c:gapWidth val="150"/>
        <c:gapDepth val="0"/>
        <c:shape val="box"/>
        <c:axId val="1819489279"/>
        <c:axId val="1819487199"/>
        <c:axId val="0"/>
      </c:bar3DChart>
      <c:catAx>
        <c:axId val="181948927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Montserrat" panose="00000800000000000000" pitchFamily="2" charset="0"/>
                <a:ea typeface="+mn-ea"/>
                <a:cs typeface="+mn-cs"/>
              </a:defRPr>
            </a:pPr>
            <a:endParaRPr lang="en-US"/>
          </a:p>
        </c:txPr>
        <c:crossAx val="1819487199"/>
        <c:crosses val="autoZero"/>
        <c:auto val="1"/>
        <c:lblAlgn val="ctr"/>
        <c:lblOffset val="100"/>
        <c:noMultiLvlLbl val="0"/>
      </c:catAx>
      <c:valAx>
        <c:axId val="1819487199"/>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19489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Montserrat" panose="000008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tx1"/>
    </cs:fontRef>
    <cs:spPr>
      <a:gradFill>
        <a:gsLst>
          <a:gs pos="100000">
            <a:schemeClr val="phClr">
              <a:alpha val="0"/>
            </a:schemeClr>
          </a:gs>
          <a:gs pos="50000">
            <a:schemeClr val="phClr"/>
          </a:gs>
        </a:gsLst>
        <a:lin ang="5400000" scaled="0"/>
      </a:gradFill>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tx1">
            <a:lumMod val="5000"/>
            <a:lumOff val="9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tx1"/>
    </cs:fontRef>
    <cs:spPr>
      <a:gradFill>
        <a:gsLst>
          <a:gs pos="100000">
            <a:schemeClr val="phClr">
              <a:alpha val="0"/>
            </a:schemeClr>
          </a:gs>
          <a:gs pos="50000">
            <a:schemeClr val="phClr"/>
          </a:gs>
        </a:gsLst>
        <a:lin ang="5400000" scaled="0"/>
      </a:gradFill>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tx1">
            <a:lumMod val="5000"/>
            <a:lumOff val="9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9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tx1"/>
    </cs:fontRef>
    <cs:spPr>
      <a:gradFill>
        <a:gsLst>
          <a:gs pos="100000">
            <a:schemeClr val="phClr">
              <a:alpha val="0"/>
            </a:schemeClr>
          </a:gs>
          <a:gs pos="50000">
            <a:schemeClr val="phClr"/>
          </a:gs>
        </a:gsLst>
        <a:lin ang="5400000" scaled="0"/>
      </a:gradFill>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tx1">
            <a:lumMod val="5000"/>
            <a:lumOff val="9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73B51-084B-7BD7-79FC-70409360FE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2F21EE-2339-59C4-E238-60CACD9F70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8079A9-757C-D06D-32AD-457025EE944D}"/>
              </a:ext>
            </a:extLst>
          </p:cNvPr>
          <p:cNvSpPr>
            <a:spLocks noGrp="1"/>
          </p:cNvSpPr>
          <p:nvPr>
            <p:ph type="dt" sz="half" idx="10"/>
          </p:nvPr>
        </p:nvSpPr>
        <p:spPr/>
        <p:txBody>
          <a:bodyPr/>
          <a:lstStyle/>
          <a:p>
            <a:fld id="{F503BCB5-4902-44ED-90B5-27EBFFDCE716}" type="datetimeFigureOut">
              <a:rPr lang="en-US" smtClean="0"/>
              <a:t>6/17/2024</a:t>
            </a:fld>
            <a:endParaRPr lang="en-US"/>
          </a:p>
        </p:txBody>
      </p:sp>
      <p:sp>
        <p:nvSpPr>
          <p:cNvPr id="5" name="Footer Placeholder 4">
            <a:extLst>
              <a:ext uri="{FF2B5EF4-FFF2-40B4-BE49-F238E27FC236}">
                <a16:creationId xmlns:a16="http://schemas.microsoft.com/office/drawing/2014/main" id="{818DDB84-096F-1707-652C-AAFFBF481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401D6E-9ECC-C310-E037-90EF1C2AFC48}"/>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3412793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BFE4-7DE3-9592-F298-F48BDC5A4A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3B4BF7-D9A8-EF12-96FD-45C57655C1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B1CBB0-3EC8-ECCC-6215-9E1E4A669749}"/>
              </a:ext>
            </a:extLst>
          </p:cNvPr>
          <p:cNvSpPr>
            <a:spLocks noGrp="1"/>
          </p:cNvSpPr>
          <p:nvPr>
            <p:ph type="dt" sz="half" idx="10"/>
          </p:nvPr>
        </p:nvSpPr>
        <p:spPr/>
        <p:txBody>
          <a:bodyPr/>
          <a:lstStyle/>
          <a:p>
            <a:fld id="{F503BCB5-4902-44ED-90B5-27EBFFDCE716}" type="datetimeFigureOut">
              <a:rPr lang="en-US" smtClean="0"/>
              <a:t>6/17/2024</a:t>
            </a:fld>
            <a:endParaRPr lang="en-US"/>
          </a:p>
        </p:txBody>
      </p:sp>
      <p:sp>
        <p:nvSpPr>
          <p:cNvPr id="5" name="Footer Placeholder 4">
            <a:extLst>
              <a:ext uri="{FF2B5EF4-FFF2-40B4-BE49-F238E27FC236}">
                <a16:creationId xmlns:a16="http://schemas.microsoft.com/office/drawing/2014/main" id="{0E574A68-D6C6-5046-51DD-C06F3E372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ED6649-47C1-CA2B-1A1E-DFCCA8EFA40A}"/>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1096218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85939C-083E-6D0F-885E-265EFF0611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0366E9-47F8-1CB0-A4BC-A5961B8A82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D9A03-BD66-538F-7E60-73D3FADF20DB}"/>
              </a:ext>
            </a:extLst>
          </p:cNvPr>
          <p:cNvSpPr>
            <a:spLocks noGrp="1"/>
          </p:cNvSpPr>
          <p:nvPr>
            <p:ph type="dt" sz="half" idx="10"/>
          </p:nvPr>
        </p:nvSpPr>
        <p:spPr/>
        <p:txBody>
          <a:bodyPr/>
          <a:lstStyle/>
          <a:p>
            <a:fld id="{F503BCB5-4902-44ED-90B5-27EBFFDCE716}" type="datetimeFigureOut">
              <a:rPr lang="en-US" smtClean="0"/>
              <a:t>6/17/2024</a:t>
            </a:fld>
            <a:endParaRPr lang="en-US"/>
          </a:p>
        </p:txBody>
      </p:sp>
      <p:sp>
        <p:nvSpPr>
          <p:cNvPr id="5" name="Footer Placeholder 4">
            <a:extLst>
              <a:ext uri="{FF2B5EF4-FFF2-40B4-BE49-F238E27FC236}">
                <a16:creationId xmlns:a16="http://schemas.microsoft.com/office/drawing/2014/main" id="{17AE05D1-6412-9F55-946A-A2A01C945E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ACC8A1-4380-C549-9C25-C7BF92F2BE28}"/>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3888487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FEF3-6E6C-61E2-AACD-8A8735512A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F17B-0BB2-1ACB-22EB-53E50AFC7C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EB9402-E58B-AD4B-599E-C5FBE88AF667}"/>
              </a:ext>
            </a:extLst>
          </p:cNvPr>
          <p:cNvSpPr>
            <a:spLocks noGrp="1"/>
          </p:cNvSpPr>
          <p:nvPr>
            <p:ph type="dt" sz="half" idx="10"/>
          </p:nvPr>
        </p:nvSpPr>
        <p:spPr/>
        <p:txBody>
          <a:bodyPr/>
          <a:lstStyle/>
          <a:p>
            <a:fld id="{F503BCB5-4902-44ED-90B5-27EBFFDCE716}" type="datetimeFigureOut">
              <a:rPr lang="en-US" smtClean="0"/>
              <a:t>6/17/2024</a:t>
            </a:fld>
            <a:endParaRPr lang="en-US"/>
          </a:p>
        </p:txBody>
      </p:sp>
      <p:sp>
        <p:nvSpPr>
          <p:cNvPr id="5" name="Footer Placeholder 4">
            <a:extLst>
              <a:ext uri="{FF2B5EF4-FFF2-40B4-BE49-F238E27FC236}">
                <a16:creationId xmlns:a16="http://schemas.microsoft.com/office/drawing/2014/main" id="{DC545E13-ABCC-A7A7-6E94-345D3AF50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E822BB-5EBA-C843-411B-589189675059}"/>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524603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C5DF5-7141-0DE2-8452-D409DBA6A7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F9937F-DAEA-01A9-96E5-EF7D7FC27C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103037-E8C4-799B-0B58-2782B41AC0FA}"/>
              </a:ext>
            </a:extLst>
          </p:cNvPr>
          <p:cNvSpPr>
            <a:spLocks noGrp="1"/>
          </p:cNvSpPr>
          <p:nvPr>
            <p:ph type="dt" sz="half" idx="10"/>
          </p:nvPr>
        </p:nvSpPr>
        <p:spPr/>
        <p:txBody>
          <a:bodyPr/>
          <a:lstStyle/>
          <a:p>
            <a:fld id="{F503BCB5-4902-44ED-90B5-27EBFFDCE716}" type="datetimeFigureOut">
              <a:rPr lang="en-US" smtClean="0"/>
              <a:t>6/17/2024</a:t>
            </a:fld>
            <a:endParaRPr lang="en-US"/>
          </a:p>
        </p:txBody>
      </p:sp>
      <p:sp>
        <p:nvSpPr>
          <p:cNvPr id="5" name="Footer Placeholder 4">
            <a:extLst>
              <a:ext uri="{FF2B5EF4-FFF2-40B4-BE49-F238E27FC236}">
                <a16:creationId xmlns:a16="http://schemas.microsoft.com/office/drawing/2014/main" id="{DEB26772-1B80-CF21-F0F3-905531BFB8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AD73D4-6A59-30CC-C75D-618A74EC5757}"/>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3543693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C826C-14E4-E88E-9C2A-B92F777BC2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C5A8FF-267A-F8C6-0049-EA6AB140A7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DD394E-BCD8-D501-8E3F-5DB4FBA851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D7B9B8-1BFA-870A-64CE-FF809E8C03FA}"/>
              </a:ext>
            </a:extLst>
          </p:cNvPr>
          <p:cNvSpPr>
            <a:spLocks noGrp="1"/>
          </p:cNvSpPr>
          <p:nvPr>
            <p:ph type="dt" sz="half" idx="10"/>
          </p:nvPr>
        </p:nvSpPr>
        <p:spPr/>
        <p:txBody>
          <a:bodyPr/>
          <a:lstStyle/>
          <a:p>
            <a:fld id="{F503BCB5-4902-44ED-90B5-27EBFFDCE716}" type="datetimeFigureOut">
              <a:rPr lang="en-US" smtClean="0"/>
              <a:t>6/17/2024</a:t>
            </a:fld>
            <a:endParaRPr lang="en-US"/>
          </a:p>
        </p:txBody>
      </p:sp>
      <p:sp>
        <p:nvSpPr>
          <p:cNvPr id="6" name="Footer Placeholder 5">
            <a:extLst>
              <a:ext uri="{FF2B5EF4-FFF2-40B4-BE49-F238E27FC236}">
                <a16:creationId xmlns:a16="http://schemas.microsoft.com/office/drawing/2014/main" id="{29E03985-0684-E7C1-C6F8-9A98596001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57A0E1-1175-1A3A-F1EF-F6B6D917251C}"/>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3349099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FB21-5DB3-6824-08A6-24ED1C5224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09677D-597F-37D7-BB72-4052D4C2C4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8544B3-969E-5AF3-5C99-B6F546AD5C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7CF096-1C1B-207D-C6D3-326B9D2A5B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554CEE-0E64-BAB2-E831-472EF1FFAB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017841-7CC1-FFC0-C58C-D08AD6847500}"/>
              </a:ext>
            </a:extLst>
          </p:cNvPr>
          <p:cNvSpPr>
            <a:spLocks noGrp="1"/>
          </p:cNvSpPr>
          <p:nvPr>
            <p:ph type="dt" sz="half" idx="10"/>
          </p:nvPr>
        </p:nvSpPr>
        <p:spPr/>
        <p:txBody>
          <a:bodyPr/>
          <a:lstStyle/>
          <a:p>
            <a:fld id="{F503BCB5-4902-44ED-90B5-27EBFFDCE716}" type="datetimeFigureOut">
              <a:rPr lang="en-US" smtClean="0"/>
              <a:t>6/17/2024</a:t>
            </a:fld>
            <a:endParaRPr lang="en-US"/>
          </a:p>
        </p:txBody>
      </p:sp>
      <p:sp>
        <p:nvSpPr>
          <p:cNvPr id="8" name="Footer Placeholder 7">
            <a:extLst>
              <a:ext uri="{FF2B5EF4-FFF2-40B4-BE49-F238E27FC236}">
                <a16:creationId xmlns:a16="http://schemas.microsoft.com/office/drawing/2014/main" id="{70110158-24A9-68C6-4CD3-D622F0C3E6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F3CF4B-91F0-AFE1-E961-4E44D6176A7D}"/>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4010422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4C7A-72BA-A79E-FBD8-2B7A1AE6EE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65480C-B55F-57CC-B61C-7D02E2F0198C}"/>
              </a:ext>
            </a:extLst>
          </p:cNvPr>
          <p:cNvSpPr>
            <a:spLocks noGrp="1"/>
          </p:cNvSpPr>
          <p:nvPr>
            <p:ph type="dt" sz="half" idx="10"/>
          </p:nvPr>
        </p:nvSpPr>
        <p:spPr/>
        <p:txBody>
          <a:bodyPr/>
          <a:lstStyle/>
          <a:p>
            <a:fld id="{F503BCB5-4902-44ED-90B5-27EBFFDCE716}" type="datetimeFigureOut">
              <a:rPr lang="en-US" smtClean="0"/>
              <a:t>6/17/2024</a:t>
            </a:fld>
            <a:endParaRPr lang="en-US"/>
          </a:p>
        </p:txBody>
      </p:sp>
      <p:sp>
        <p:nvSpPr>
          <p:cNvPr id="4" name="Footer Placeholder 3">
            <a:extLst>
              <a:ext uri="{FF2B5EF4-FFF2-40B4-BE49-F238E27FC236}">
                <a16:creationId xmlns:a16="http://schemas.microsoft.com/office/drawing/2014/main" id="{A3CEAAFA-0B26-2F2B-7865-DB09E64200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E5F734-863C-0F84-8188-46A5A6E1EFA2}"/>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3986489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23CCD5-530E-8359-2DAF-B681ECE9186D}"/>
              </a:ext>
            </a:extLst>
          </p:cNvPr>
          <p:cNvSpPr>
            <a:spLocks noGrp="1"/>
          </p:cNvSpPr>
          <p:nvPr>
            <p:ph type="dt" sz="half" idx="10"/>
          </p:nvPr>
        </p:nvSpPr>
        <p:spPr/>
        <p:txBody>
          <a:bodyPr/>
          <a:lstStyle/>
          <a:p>
            <a:fld id="{F503BCB5-4902-44ED-90B5-27EBFFDCE716}" type="datetimeFigureOut">
              <a:rPr lang="en-US" smtClean="0"/>
              <a:t>6/17/2024</a:t>
            </a:fld>
            <a:endParaRPr lang="en-US"/>
          </a:p>
        </p:txBody>
      </p:sp>
      <p:sp>
        <p:nvSpPr>
          <p:cNvPr id="3" name="Footer Placeholder 2">
            <a:extLst>
              <a:ext uri="{FF2B5EF4-FFF2-40B4-BE49-F238E27FC236}">
                <a16:creationId xmlns:a16="http://schemas.microsoft.com/office/drawing/2014/main" id="{81937500-2ACD-50A2-DA80-49DE4DF09D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22AA1F-D731-5F55-9DAE-CCB59FA9F78E}"/>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1802280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D3320-335F-25CA-3B63-47A18D4C8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398FA0-050A-C752-9578-09DE88353C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B21FD9-4B70-18C0-B2AD-BECA16F75E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DD6210-AC63-5FC9-4F98-1705453C0AF4}"/>
              </a:ext>
            </a:extLst>
          </p:cNvPr>
          <p:cNvSpPr>
            <a:spLocks noGrp="1"/>
          </p:cNvSpPr>
          <p:nvPr>
            <p:ph type="dt" sz="half" idx="10"/>
          </p:nvPr>
        </p:nvSpPr>
        <p:spPr/>
        <p:txBody>
          <a:bodyPr/>
          <a:lstStyle/>
          <a:p>
            <a:fld id="{F503BCB5-4902-44ED-90B5-27EBFFDCE716}" type="datetimeFigureOut">
              <a:rPr lang="en-US" smtClean="0"/>
              <a:t>6/17/2024</a:t>
            </a:fld>
            <a:endParaRPr lang="en-US"/>
          </a:p>
        </p:txBody>
      </p:sp>
      <p:sp>
        <p:nvSpPr>
          <p:cNvPr id="6" name="Footer Placeholder 5">
            <a:extLst>
              <a:ext uri="{FF2B5EF4-FFF2-40B4-BE49-F238E27FC236}">
                <a16:creationId xmlns:a16="http://schemas.microsoft.com/office/drawing/2014/main" id="{F1493F39-A859-453E-733E-B1177B1DD9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A45111-26C5-6749-B41F-74461A2D96C5}"/>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1651071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ED4CC-1C9A-7C22-5B4A-B9FF43A1F5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A2C272-0912-70EC-B3B1-71EBDC9AAE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CDA8BA-9738-929A-7769-28644036B6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203A2D-9760-182E-DE11-6517ACDF0EFE}"/>
              </a:ext>
            </a:extLst>
          </p:cNvPr>
          <p:cNvSpPr>
            <a:spLocks noGrp="1"/>
          </p:cNvSpPr>
          <p:nvPr>
            <p:ph type="dt" sz="half" idx="10"/>
          </p:nvPr>
        </p:nvSpPr>
        <p:spPr/>
        <p:txBody>
          <a:bodyPr/>
          <a:lstStyle/>
          <a:p>
            <a:fld id="{F503BCB5-4902-44ED-90B5-27EBFFDCE716}" type="datetimeFigureOut">
              <a:rPr lang="en-US" smtClean="0"/>
              <a:t>6/17/2024</a:t>
            </a:fld>
            <a:endParaRPr lang="en-US"/>
          </a:p>
        </p:txBody>
      </p:sp>
      <p:sp>
        <p:nvSpPr>
          <p:cNvPr id="6" name="Footer Placeholder 5">
            <a:extLst>
              <a:ext uri="{FF2B5EF4-FFF2-40B4-BE49-F238E27FC236}">
                <a16:creationId xmlns:a16="http://schemas.microsoft.com/office/drawing/2014/main" id="{DFA8144B-99BC-4A21-501B-FBBB83DD7E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9A0CC4-83F9-2C74-1E4C-506FA1D5F7D6}"/>
              </a:ext>
            </a:extLst>
          </p:cNvPr>
          <p:cNvSpPr>
            <a:spLocks noGrp="1"/>
          </p:cNvSpPr>
          <p:nvPr>
            <p:ph type="sldNum" sz="quarter" idx="12"/>
          </p:nvPr>
        </p:nvSpPr>
        <p:spPr/>
        <p:txBody>
          <a:bodyPr/>
          <a:lstStyle/>
          <a:p>
            <a:fld id="{2C5DCAD6-8E66-43A1-A075-631460981591}" type="slidenum">
              <a:rPr lang="en-US" smtClean="0"/>
              <a:t>‹#›</a:t>
            </a:fld>
            <a:endParaRPr lang="en-US"/>
          </a:p>
        </p:txBody>
      </p:sp>
    </p:spTree>
    <p:extLst>
      <p:ext uri="{BB962C8B-B14F-4D97-AF65-F5344CB8AC3E}">
        <p14:creationId xmlns:p14="http://schemas.microsoft.com/office/powerpoint/2010/main" val="3784404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B7099-DF00-98CA-BF3D-38368FD3C3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611FEA-5287-AAB2-005F-22CA608B96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394AA1-3740-93D8-A7B3-0DB7D23AE6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03BCB5-4902-44ED-90B5-27EBFFDCE716}" type="datetimeFigureOut">
              <a:rPr lang="en-US" smtClean="0"/>
              <a:t>6/17/2024</a:t>
            </a:fld>
            <a:endParaRPr lang="en-US"/>
          </a:p>
        </p:txBody>
      </p:sp>
      <p:sp>
        <p:nvSpPr>
          <p:cNvPr id="5" name="Footer Placeholder 4">
            <a:extLst>
              <a:ext uri="{FF2B5EF4-FFF2-40B4-BE49-F238E27FC236}">
                <a16:creationId xmlns:a16="http://schemas.microsoft.com/office/drawing/2014/main" id="{76CA1C2E-2ECA-AC89-7242-19FC8A9A39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5C03FD-3C01-58F4-3E10-CF4C817216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5DCAD6-8E66-43A1-A075-631460981591}" type="slidenum">
              <a:rPr lang="en-US" smtClean="0"/>
              <a:t>‹#›</a:t>
            </a:fld>
            <a:endParaRPr lang="en-US"/>
          </a:p>
        </p:txBody>
      </p:sp>
    </p:spTree>
    <p:extLst>
      <p:ext uri="{BB962C8B-B14F-4D97-AF65-F5344CB8AC3E}">
        <p14:creationId xmlns:p14="http://schemas.microsoft.com/office/powerpoint/2010/main" val="546538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8.jpg"/><Relationship Id="rId7"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6" Type="http://schemas.microsoft.com/office/2017/06/relationships/model3d" Target="../media/model3d2.glb"/><Relationship Id="rId5" Type="http://schemas.openxmlformats.org/officeDocument/2006/relationships/image" Target="../media/image4.png"/><Relationship Id="rId4" Type="http://schemas.microsoft.com/office/2017/06/relationships/model3d" Target="../media/model3d1.glb"/><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6" Type="http://schemas.microsoft.com/office/2017/06/relationships/model3d" Target="../media/model3d2.glb"/><Relationship Id="rId5" Type="http://schemas.openxmlformats.org/officeDocument/2006/relationships/image" Target="../media/image4.png"/><Relationship Id="rId4" Type="http://schemas.microsoft.com/office/2017/06/relationships/model3d" Target="../media/model3d1.glb"/><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3.glb"/><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6" Type="http://schemas.microsoft.com/office/2017/06/relationships/model3d" Target="../media/model3d2.glb"/><Relationship Id="rId5" Type="http://schemas.openxmlformats.org/officeDocument/2006/relationships/image" Target="../media/image4.png"/><Relationship Id="rId4" Type="http://schemas.microsoft.com/office/2017/06/relationships/model3d" Target="../media/model3d1.glb"/><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2C8FAC4E-4AC1-E7C7-5CAE-D49E1A3E72D0}"/>
              </a:ext>
            </a:extLst>
          </p:cNvPr>
          <p:cNvSpPr txBox="1">
            <a:spLocks/>
          </p:cNvSpPr>
          <p:nvPr/>
        </p:nvSpPr>
        <p:spPr>
          <a:xfrm>
            <a:off x="12521181" y="744662"/>
            <a:ext cx="6392840" cy="20617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solidFill>
                  <a:srgbClr val="0B8F9D"/>
                </a:solidFill>
                <a:latin typeface="Montserrat ExtraBold" panose="00000900000000000000" pitchFamily="2" charset="0"/>
              </a:rPr>
              <a:t>CONTENT</a:t>
            </a:r>
            <a:endParaRPr lang="en-US" sz="5400" b="1" dirty="0">
              <a:solidFill>
                <a:srgbClr val="0B8F9D"/>
              </a:solidFill>
              <a:latin typeface="Montserrat ExtraBold" panose="00000900000000000000" pitchFamily="2" charset="0"/>
            </a:endParaRPr>
          </a:p>
        </p:txBody>
      </p:sp>
      <p:sp>
        <p:nvSpPr>
          <p:cNvPr id="36" name="!!C1">
            <a:extLst>
              <a:ext uri="{FF2B5EF4-FFF2-40B4-BE49-F238E27FC236}">
                <a16:creationId xmlns:a16="http://schemas.microsoft.com/office/drawing/2014/main" id="{84DF07C2-FF5A-55F1-E6D8-3F5B087ABFBE}"/>
              </a:ext>
            </a:extLst>
          </p:cNvPr>
          <p:cNvSpPr txBox="1"/>
          <p:nvPr/>
        </p:nvSpPr>
        <p:spPr>
          <a:xfrm>
            <a:off x="14729206" y="2171516"/>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introduction</a:t>
            </a:r>
            <a:endParaRPr lang="en-US" sz="3200" spc="600" dirty="0">
              <a:solidFill>
                <a:schemeClr val="bg1">
                  <a:lumMod val="50000"/>
                </a:schemeClr>
              </a:solidFill>
              <a:latin typeface="Montserrat" panose="00000800000000000000" pitchFamily="2" charset="0"/>
            </a:endParaRPr>
          </a:p>
        </p:txBody>
      </p:sp>
      <p:sp>
        <p:nvSpPr>
          <p:cNvPr id="37" name="!!C2">
            <a:extLst>
              <a:ext uri="{FF2B5EF4-FFF2-40B4-BE49-F238E27FC236}">
                <a16:creationId xmlns:a16="http://schemas.microsoft.com/office/drawing/2014/main" id="{75DB0608-31D3-C0B8-A878-2F48BB0B9C9F}"/>
              </a:ext>
            </a:extLst>
          </p:cNvPr>
          <p:cNvSpPr txBox="1"/>
          <p:nvPr/>
        </p:nvSpPr>
        <p:spPr>
          <a:xfrm>
            <a:off x="15453106" y="2633181"/>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goals</a:t>
            </a:r>
            <a:endParaRPr lang="en-US" sz="3200" spc="600" dirty="0">
              <a:solidFill>
                <a:schemeClr val="bg1">
                  <a:lumMod val="50000"/>
                </a:schemeClr>
              </a:solidFill>
              <a:latin typeface="Montserrat" panose="00000800000000000000" pitchFamily="2" charset="0"/>
            </a:endParaRPr>
          </a:p>
        </p:txBody>
      </p:sp>
      <p:sp>
        <p:nvSpPr>
          <p:cNvPr id="38" name="!!C3">
            <a:extLst>
              <a:ext uri="{FF2B5EF4-FFF2-40B4-BE49-F238E27FC236}">
                <a16:creationId xmlns:a16="http://schemas.microsoft.com/office/drawing/2014/main" id="{8C4CE874-0FE7-252E-0474-137CC468157E}"/>
              </a:ext>
            </a:extLst>
          </p:cNvPr>
          <p:cNvSpPr txBox="1"/>
          <p:nvPr/>
        </p:nvSpPr>
        <p:spPr>
          <a:xfrm>
            <a:off x="16824706" y="3058768"/>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topic</a:t>
            </a:r>
            <a:endParaRPr lang="en-US" sz="3200" spc="600" dirty="0">
              <a:solidFill>
                <a:schemeClr val="bg1">
                  <a:lumMod val="50000"/>
                </a:schemeClr>
              </a:solidFill>
              <a:latin typeface="Montserrat" panose="00000800000000000000" pitchFamily="2" charset="0"/>
            </a:endParaRPr>
          </a:p>
        </p:txBody>
      </p:sp>
      <p:sp>
        <p:nvSpPr>
          <p:cNvPr id="39" name="!!C4">
            <a:extLst>
              <a:ext uri="{FF2B5EF4-FFF2-40B4-BE49-F238E27FC236}">
                <a16:creationId xmlns:a16="http://schemas.microsoft.com/office/drawing/2014/main" id="{F4DC77AC-B36B-770A-B105-FBF7B4D1A636}"/>
              </a:ext>
            </a:extLst>
          </p:cNvPr>
          <p:cNvSpPr txBox="1"/>
          <p:nvPr/>
        </p:nvSpPr>
        <p:spPr>
          <a:xfrm>
            <a:off x="18196306" y="3520433"/>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discussion</a:t>
            </a:r>
            <a:endParaRPr lang="en-US" sz="3200" spc="600" dirty="0">
              <a:solidFill>
                <a:schemeClr val="bg1">
                  <a:lumMod val="50000"/>
                </a:schemeClr>
              </a:solidFill>
              <a:latin typeface="Montserrat" panose="00000800000000000000" pitchFamily="2" charset="0"/>
            </a:endParaRPr>
          </a:p>
        </p:txBody>
      </p:sp>
      <p:sp>
        <p:nvSpPr>
          <p:cNvPr id="40" name="!!C5">
            <a:extLst>
              <a:ext uri="{FF2B5EF4-FFF2-40B4-BE49-F238E27FC236}">
                <a16:creationId xmlns:a16="http://schemas.microsoft.com/office/drawing/2014/main" id="{556E2B3C-A15E-85D1-7E47-70EEA3B88637}"/>
              </a:ext>
            </a:extLst>
          </p:cNvPr>
          <p:cNvSpPr txBox="1"/>
          <p:nvPr/>
        </p:nvSpPr>
        <p:spPr>
          <a:xfrm>
            <a:off x="20825206" y="4407685"/>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examples</a:t>
            </a:r>
            <a:endParaRPr lang="en-US" sz="3200" spc="600" dirty="0">
              <a:solidFill>
                <a:schemeClr val="bg1">
                  <a:lumMod val="50000"/>
                </a:schemeClr>
              </a:solidFill>
              <a:latin typeface="Montserrat" panose="00000800000000000000" pitchFamily="2" charset="0"/>
            </a:endParaRPr>
          </a:p>
        </p:txBody>
      </p:sp>
      <p:sp>
        <p:nvSpPr>
          <p:cNvPr id="41" name="!!C6">
            <a:extLst>
              <a:ext uri="{FF2B5EF4-FFF2-40B4-BE49-F238E27FC236}">
                <a16:creationId xmlns:a16="http://schemas.microsoft.com/office/drawing/2014/main" id="{6097E715-7AE2-6F6C-DBB9-068437C2CA29}"/>
              </a:ext>
            </a:extLst>
          </p:cNvPr>
          <p:cNvSpPr txBox="1"/>
          <p:nvPr/>
        </p:nvSpPr>
        <p:spPr>
          <a:xfrm>
            <a:off x="19072606" y="3964059"/>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data</a:t>
            </a:r>
            <a:endParaRPr lang="en-US" sz="3200" spc="600" dirty="0">
              <a:solidFill>
                <a:schemeClr val="bg1">
                  <a:lumMod val="50000"/>
                </a:schemeClr>
              </a:solidFill>
              <a:latin typeface="Montserrat" panose="00000800000000000000" pitchFamily="2" charset="0"/>
            </a:endParaRPr>
          </a:p>
        </p:txBody>
      </p:sp>
      <p:sp>
        <p:nvSpPr>
          <p:cNvPr id="42" name="!!C7">
            <a:extLst>
              <a:ext uri="{FF2B5EF4-FFF2-40B4-BE49-F238E27FC236}">
                <a16:creationId xmlns:a16="http://schemas.microsoft.com/office/drawing/2014/main" id="{CB711E68-68F1-3C7F-4486-875DAF6BF356}"/>
              </a:ext>
            </a:extLst>
          </p:cNvPr>
          <p:cNvSpPr txBox="1"/>
          <p:nvPr/>
        </p:nvSpPr>
        <p:spPr>
          <a:xfrm>
            <a:off x="21739606" y="4794716"/>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conclusion</a:t>
            </a:r>
            <a:endParaRPr lang="en-US" sz="3200" spc="600" dirty="0">
              <a:solidFill>
                <a:schemeClr val="bg1">
                  <a:lumMod val="50000"/>
                </a:schemeClr>
              </a:solidFill>
              <a:latin typeface="Montserrat" panose="00000800000000000000" pitchFamily="2" charset="0"/>
            </a:endParaRPr>
          </a:p>
        </p:txBody>
      </p:sp>
      <p:sp>
        <p:nvSpPr>
          <p:cNvPr id="2" name="!!MainTitle">
            <a:extLst>
              <a:ext uri="{FF2B5EF4-FFF2-40B4-BE49-F238E27FC236}">
                <a16:creationId xmlns:a16="http://schemas.microsoft.com/office/drawing/2014/main" id="{246CD151-A20A-B0A4-51AB-92CF68190A56}"/>
              </a:ext>
            </a:extLst>
          </p:cNvPr>
          <p:cNvSpPr>
            <a:spLocks noGrp="1"/>
          </p:cNvSpPr>
          <p:nvPr>
            <p:ph type="title"/>
          </p:nvPr>
        </p:nvSpPr>
        <p:spPr>
          <a:xfrm>
            <a:off x="526004" y="2154416"/>
            <a:ext cx="4771711" cy="2061731"/>
          </a:xfrm>
        </p:spPr>
        <p:txBody>
          <a:bodyPr>
            <a:noAutofit/>
          </a:bodyPr>
          <a:lstStyle/>
          <a:p>
            <a:r>
              <a:rPr lang="en-US" sz="6000" b="1" dirty="0">
                <a:solidFill>
                  <a:srgbClr val="0B8F9D"/>
                </a:solidFill>
                <a:latin typeface="Montserrat" panose="00000800000000000000" pitchFamily="2" charset="0"/>
              </a:rPr>
              <a:t>Design</a:t>
            </a:r>
            <a:br>
              <a:rPr lang="en-US" sz="6000" b="1" dirty="0">
                <a:solidFill>
                  <a:srgbClr val="0B8F9D"/>
                </a:solidFill>
                <a:latin typeface="Montserrat" panose="00000800000000000000" pitchFamily="2" charset="0"/>
              </a:rPr>
            </a:br>
            <a:r>
              <a:rPr lang="en-US" sz="6000" b="1" dirty="0">
                <a:solidFill>
                  <a:srgbClr val="0B8F9D"/>
                </a:solidFill>
                <a:latin typeface="Montserrat" panose="00000800000000000000" pitchFamily="2" charset="0"/>
              </a:rPr>
              <a:t>Patterns</a:t>
            </a:r>
            <a:endParaRPr lang="en-US" b="1" dirty="0">
              <a:solidFill>
                <a:srgbClr val="0B8F9D"/>
              </a:solidFill>
              <a:latin typeface="Montserrat" panose="00000800000000000000" pitchFamily="2" charset="0"/>
            </a:endParaRPr>
          </a:p>
        </p:txBody>
      </p:sp>
      <p:sp>
        <p:nvSpPr>
          <p:cNvPr id="44" name="!!WHITE">
            <a:extLst>
              <a:ext uri="{FF2B5EF4-FFF2-40B4-BE49-F238E27FC236}">
                <a16:creationId xmlns:a16="http://schemas.microsoft.com/office/drawing/2014/main" id="{47EA89BF-B7D9-CBAA-4468-CE9F766B5CFA}"/>
              </a:ext>
            </a:extLst>
          </p:cNvPr>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Tline">
            <a:extLst>
              <a:ext uri="{FF2B5EF4-FFF2-40B4-BE49-F238E27FC236}">
                <a16:creationId xmlns:a16="http://schemas.microsoft.com/office/drawing/2014/main" id="{86A01CF3-ED39-6B1D-B9A7-DF3806F8E3BC}"/>
              </a:ext>
            </a:extLst>
          </p:cNvPr>
          <p:cNvSpPr/>
          <p:nvPr/>
        </p:nvSpPr>
        <p:spPr>
          <a:xfrm>
            <a:off x="667658" y="4288717"/>
            <a:ext cx="4630057" cy="91440"/>
          </a:xfrm>
          <a:prstGeom prst="rect">
            <a:avLst/>
          </a:prstGeom>
          <a:solidFill>
            <a:srgbClr val="0B8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tdes">
            <a:extLst>
              <a:ext uri="{FF2B5EF4-FFF2-40B4-BE49-F238E27FC236}">
                <a16:creationId xmlns:a16="http://schemas.microsoft.com/office/drawing/2014/main" id="{B85A101D-DFDF-4290-F66E-3ABAA23A946A}"/>
              </a:ext>
            </a:extLst>
          </p:cNvPr>
          <p:cNvSpPr txBox="1"/>
          <p:nvPr/>
        </p:nvSpPr>
        <p:spPr>
          <a:xfrm>
            <a:off x="638630" y="4452727"/>
            <a:ext cx="4974910" cy="369332"/>
          </a:xfrm>
          <a:prstGeom prst="rect">
            <a:avLst/>
          </a:prstGeom>
          <a:noFill/>
        </p:spPr>
        <p:txBody>
          <a:bodyPr wrap="square" rtlCol="0">
            <a:spAutoFit/>
          </a:bodyPr>
          <a:lstStyle/>
          <a:p>
            <a:r>
              <a:rPr lang="en-US" dirty="0">
                <a:solidFill>
                  <a:schemeClr val="bg1">
                    <a:lumMod val="50000"/>
                  </a:schemeClr>
                </a:solidFill>
                <a:latin typeface="Montserrat Light" panose="00000400000000000000" pitchFamily="2" charset="0"/>
              </a:rPr>
              <a:t>LSV Samarappulige – 20APC4650</a:t>
            </a:r>
            <a:endParaRPr lang="en-US" dirty="0">
              <a:latin typeface="Montserrat Light" panose="00000400000000000000" pitchFamily="2" charset="0"/>
            </a:endParaRPr>
          </a:p>
        </p:txBody>
      </p:sp>
      <p:sp>
        <p:nvSpPr>
          <p:cNvPr id="43" name="!!BLOCK">
            <a:extLst>
              <a:ext uri="{FF2B5EF4-FFF2-40B4-BE49-F238E27FC236}">
                <a16:creationId xmlns:a16="http://schemas.microsoft.com/office/drawing/2014/main" id="{C7F0B425-AB6B-CF76-376D-2AD00CAA4B46}"/>
              </a:ext>
            </a:extLst>
          </p:cNvPr>
          <p:cNvSpPr/>
          <p:nvPr/>
        </p:nvSpPr>
        <p:spPr>
          <a:xfrm>
            <a:off x="6230319" y="149208"/>
            <a:ext cx="5644272" cy="6349806"/>
          </a:xfrm>
          <a:prstGeom prst="rect">
            <a:avLst/>
          </a:prstGeom>
          <a:solidFill>
            <a:srgbClr val="0B8F9D"/>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594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hidden="1">
            <a:extLst>
              <a:ext uri="{FF2B5EF4-FFF2-40B4-BE49-F238E27FC236}">
                <a16:creationId xmlns:a16="http://schemas.microsoft.com/office/drawing/2014/main" id="{2CF9A245-2D45-CB49-21C9-2F0CE149A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4460" y="6400475"/>
            <a:ext cx="457540" cy="457540"/>
          </a:xfrm>
          <a:prstGeom prst="rect">
            <a:avLst/>
          </a:prstGeom>
        </p:spPr>
      </p:pic>
      <p:sp>
        <p:nvSpPr>
          <p:cNvPr id="21" name="!!S1">
            <a:extLst>
              <a:ext uri="{FF2B5EF4-FFF2-40B4-BE49-F238E27FC236}">
                <a16:creationId xmlns:a16="http://schemas.microsoft.com/office/drawing/2014/main" id="{73AE5B48-5723-5F37-5F49-8890FD2E339F}"/>
              </a:ext>
            </a:extLst>
          </p:cNvPr>
          <p:cNvSpPr/>
          <p:nvPr/>
        </p:nvSpPr>
        <p:spPr>
          <a:xfrm>
            <a:off x="8362060" y="-4114800"/>
            <a:ext cx="3657600" cy="36576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2">
            <a:extLst>
              <a:ext uri="{FF2B5EF4-FFF2-40B4-BE49-F238E27FC236}">
                <a16:creationId xmlns:a16="http://schemas.microsoft.com/office/drawing/2014/main" id="{61C32C9A-BE7D-CDF5-6432-FDDD838A20D9}"/>
              </a:ext>
            </a:extLst>
          </p:cNvPr>
          <p:cNvSpPr/>
          <p:nvPr/>
        </p:nvSpPr>
        <p:spPr>
          <a:xfrm>
            <a:off x="172340" y="-4114800"/>
            <a:ext cx="3657600" cy="36576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S3">
            <a:extLst>
              <a:ext uri="{FF2B5EF4-FFF2-40B4-BE49-F238E27FC236}">
                <a16:creationId xmlns:a16="http://schemas.microsoft.com/office/drawing/2014/main" id="{AF219A5A-E4A4-2FB3-8FE4-0E701C79AD89}"/>
              </a:ext>
            </a:extLst>
          </p:cNvPr>
          <p:cNvSpPr/>
          <p:nvPr/>
        </p:nvSpPr>
        <p:spPr>
          <a:xfrm>
            <a:off x="4267200" y="-4114800"/>
            <a:ext cx="3657600" cy="36576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OAL1">
            <a:extLst>
              <a:ext uri="{FF2B5EF4-FFF2-40B4-BE49-F238E27FC236}">
                <a16:creationId xmlns:a16="http://schemas.microsoft.com/office/drawing/2014/main" id="{B0A069E0-3AA4-DAC9-BDC5-45B10C719359}"/>
              </a:ext>
            </a:extLst>
          </p:cNvPr>
          <p:cNvSpPr txBox="1"/>
          <p:nvPr/>
        </p:nvSpPr>
        <p:spPr>
          <a:xfrm>
            <a:off x="1197428" y="-3732989"/>
            <a:ext cx="1567543" cy="830997"/>
          </a:xfrm>
          <a:prstGeom prst="rect">
            <a:avLst/>
          </a:prstGeom>
          <a:noFill/>
        </p:spPr>
        <p:txBody>
          <a:bodyPr wrap="square" rtlCol="0">
            <a:spAutoFit/>
          </a:bodyPr>
          <a:lstStyle/>
          <a:p>
            <a:pPr algn="ctr"/>
            <a:r>
              <a:rPr lang="en-US" sz="4800" dirty="0">
                <a:solidFill>
                  <a:schemeClr val="bg1"/>
                </a:solidFill>
                <a:latin typeface="Montserrat" panose="00000800000000000000" pitchFamily="2" charset="0"/>
              </a:rPr>
              <a:t>01</a:t>
            </a:r>
          </a:p>
        </p:txBody>
      </p:sp>
      <p:sp>
        <p:nvSpPr>
          <p:cNvPr id="28" name="!!GOAL1LINE">
            <a:extLst>
              <a:ext uri="{FF2B5EF4-FFF2-40B4-BE49-F238E27FC236}">
                <a16:creationId xmlns:a16="http://schemas.microsoft.com/office/drawing/2014/main" id="{B9AC6864-2BCF-988F-D0ED-3087A6A2A2B9}"/>
              </a:ext>
            </a:extLst>
          </p:cNvPr>
          <p:cNvSpPr/>
          <p:nvPr/>
        </p:nvSpPr>
        <p:spPr>
          <a:xfrm>
            <a:off x="667656" y="-2948055"/>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GOAL1DES">
            <a:extLst>
              <a:ext uri="{FF2B5EF4-FFF2-40B4-BE49-F238E27FC236}">
                <a16:creationId xmlns:a16="http://schemas.microsoft.com/office/drawing/2014/main" id="{2B9BCBA5-564F-28D3-883D-EC5140BFA2C8}"/>
              </a:ext>
            </a:extLst>
          </p:cNvPr>
          <p:cNvSpPr txBox="1"/>
          <p:nvPr/>
        </p:nvSpPr>
        <p:spPr>
          <a:xfrm>
            <a:off x="719378" y="-2631453"/>
            <a:ext cx="2523642" cy="1477328"/>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The quick brown fox jumps over the lazy dog. The quick brown fox jumps over the lazy dog.</a:t>
            </a:r>
            <a:endParaRPr lang="en-US" sz="2000" dirty="0">
              <a:solidFill>
                <a:schemeClr val="bg1"/>
              </a:solidFill>
              <a:latin typeface="Montserrat Light" panose="00000400000000000000" pitchFamily="2" charset="0"/>
            </a:endParaRPr>
          </a:p>
        </p:txBody>
      </p:sp>
      <p:sp>
        <p:nvSpPr>
          <p:cNvPr id="30" name="!!GOAL2">
            <a:extLst>
              <a:ext uri="{FF2B5EF4-FFF2-40B4-BE49-F238E27FC236}">
                <a16:creationId xmlns:a16="http://schemas.microsoft.com/office/drawing/2014/main" id="{92C144FD-0101-BF5B-EC84-8DA9F6B5FA4B}"/>
              </a:ext>
            </a:extLst>
          </p:cNvPr>
          <p:cNvSpPr txBox="1"/>
          <p:nvPr/>
        </p:nvSpPr>
        <p:spPr>
          <a:xfrm>
            <a:off x="5312228" y="-3752039"/>
            <a:ext cx="1567543" cy="830997"/>
          </a:xfrm>
          <a:prstGeom prst="rect">
            <a:avLst/>
          </a:prstGeom>
          <a:noFill/>
        </p:spPr>
        <p:txBody>
          <a:bodyPr wrap="square" rtlCol="0">
            <a:spAutoFit/>
          </a:bodyPr>
          <a:lstStyle/>
          <a:p>
            <a:pPr algn="ctr"/>
            <a:r>
              <a:rPr lang="en-US" sz="4800" dirty="0">
                <a:solidFill>
                  <a:schemeClr val="bg1"/>
                </a:solidFill>
                <a:latin typeface="Montserrat" panose="00000800000000000000" pitchFamily="2" charset="0"/>
              </a:rPr>
              <a:t>02</a:t>
            </a:r>
          </a:p>
        </p:txBody>
      </p:sp>
      <p:sp>
        <p:nvSpPr>
          <p:cNvPr id="31" name="!!GOAL2LINE">
            <a:extLst>
              <a:ext uri="{FF2B5EF4-FFF2-40B4-BE49-F238E27FC236}">
                <a16:creationId xmlns:a16="http://schemas.microsoft.com/office/drawing/2014/main" id="{54408DFC-065D-78B3-D23F-1B00ED4F5383}"/>
              </a:ext>
            </a:extLst>
          </p:cNvPr>
          <p:cNvSpPr/>
          <p:nvPr/>
        </p:nvSpPr>
        <p:spPr>
          <a:xfrm>
            <a:off x="4782456" y="-2967105"/>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AL2DES">
            <a:extLst>
              <a:ext uri="{FF2B5EF4-FFF2-40B4-BE49-F238E27FC236}">
                <a16:creationId xmlns:a16="http://schemas.microsoft.com/office/drawing/2014/main" id="{D8F75CAB-3E29-3FA1-829F-F6E45BD0CE0C}"/>
              </a:ext>
            </a:extLst>
          </p:cNvPr>
          <p:cNvSpPr txBox="1"/>
          <p:nvPr/>
        </p:nvSpPr>
        <p:spPr>
          <a:xfrm>
            <a:off x="4834178" y="-2650503"/>
            <a:ext cx="2523642" cy="1477328"/>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The quick brown fox jumps over the lazy dog. The quick brown fox jumps over the lazy dog.</a:t>
            </a:r>
            <a:endParaRPr lang="en-US" sz="2000" dirty="0">
              <a:solidFill>
                <a:schemeClr val="bg1"/>
              </a:solidFill>
              <a:latin typeface="Montserrat Light" panose="00000400000000000000" pitchFamily="2" charset="0"/>
            </a:endParaRPr>
          </a:p>
        </p:txBody>
      </p:sp>
      <p:sp>
        <p:nvSpPr>
          <p:cNvPr id="33" name="!!GOAL3">
            <a:extLst>
              <a:ext uri="{FF2B5EF4-FFF2-40B4-BE49-F238E27FC236}">
                <a16:creationId xmlns:a16="http://schemas.microsoft.com/office/drawing/2014/main" id="{BF3D61E1-313E-CCCB-70F9-B7878D3B8B45}"/>
              </a:ext>
            </a:extLst>
          </p:cNvPr>
          <p:cNvSpPr txBox="1"/>
          <p:nvPr/>
        </p:nvSpPr>
        <p:spPr>
          <a:xfrm>
            <a:off x="9407979" y="-3798102"/>
            <a:ext cx="1567543" cy="830997"/>
          </a:xfrm>
          <a:prstGeom prst="rect">
            <a:avLst/>
          </a:prstGeom>
          <a:noFill/>
        </p:spPr>
        <p:txBody>
          <a:bodyPr wrap="square" rtlCol="0">
            <a:spAutoFit/>
          </a:bodyPr>
          <a:lstStyle/>
          <a:p>
            <a:pPr algn="ctr"/>
            <a:r>
              <a:rPr lang="en-US" sz="4800" dirty="0">
                <a:solidFill>
                  <a:schemeClr val="bg1"/>
                </a:solidFill>
                <a:latin typeface="Montserrat" panose="00000800000000000000" pitchFamily="2" charset="0"/>
              </a:rPr>
              <a:t>03</a:t>
            </a:r>
          </a:p>
        </p:txBody>
      </p:sp>
      <p:sp>
        <p:nvSpPr>
          <p:cNvPr id="34" name="!!GOAL3LINE">
            <a:extLst>
              <a:ext uri="{FF2B5EF4-FFF2-40B4-BE49-F238E27FC236}">
                <a16:creationId xmlns:a16="http://schemas.microsoft.com/office/drawing/2014/main" id="{E4CFA0DD-F055-A4AD-7D70-354FA92E9F1E}"/>
              </a:ext>
            </a:extLst>
          </p:cNvPr>
          <p:cNvSpPr/>
          <p:nvPr/>
        </p:nvSpPr>
        <p:spPr>
          <a:xfrm>
            <a:off x="8878207" y="-3013168"/>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OAL3DES">
            <a:extLst>
              <a:ext uri="{FF2B5EF4-FFF2-40B4-BE49-F238E27FC236}">
                <a16:creationId xmlns:a16="http://schemas.microsoft.com/office/drawing/2014/main" id="{A2819FFF-5B9F-F90D-0757-B0ABBDECA2A2}"/>
              </a:ext>
            </a:extLst>
          </p:cNvPr>
          <p:cNvSpPr txBox="1"/>
          <p:nvPr/>
        </p:nvSpPr>
        <p:spPr>
          <a:xfrm>
            <a:off x="8929929" y="-2696566"/>
            <a:ext cx="2523642" cy="1477328"/>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The quick brown fox jumps over the lazy dog. The quick brown fox jumps over the lazy dog.</a:t>
            </a:r>
            <a:endParaRPr lang="en-US" sz="2000" dirty="0">
              <a:solidFill>
                <a:schemeClr val="bg1"/>
              </a:solidFill>
              <a:latin typeface="Montserrat Light" panose="00000400000000000000" pitchFamily="2" charset="0"/>
            </a:endParaRPr>
          </a:p>
        </p:txBody>
      </p:sp>
      <p:sp>
        <p:nvSpPr>
          <p:cNvPr id="19" name="!!S4">
            <a:extLst>
              <a:ext uri="{FF2B5EF4-FFF2-40B4-BE49-F238E27FC236}">
                <a16:creationId xmlns:a16="http://schemas.microsoft.com/office/drawing/2014/main" id="{A7223CAB-765F-8624-4750-4893CEB80607}"/>
              </a:ext>
            </a:extLst>
          </p:cNvPr>
          <p:cNvSpPr/>
          <p:nvPr/>
        </p:nvSpPr>
        <p:spPr>
          <a:xfrm>
            <a:off x="-3657600" y="-228600"/>
            <a:ext cx="7315200" cy="7315200"/>
          </a:xfrm>
          <a:prstGeom prst="ellipse">
            <a:avLst/>
          </a:prstGeom>
          <a:gradFill>
            <a:gsLst>
              <a:gs pos="0">
                <a:srgbClr val="0B8F9D"/>
              </a:gs>
              <a:gs pos="99115">
                <a:schemeClr val="bg1">
                  <a:lumMod val="85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5">
            <a:extLst>
              <a:ext uri="{FF2B5EF4-FFF2-40B4-BE49-F238E27FC236}">
                <a16:creationId xmlns:a16="http://schemas.microsoft.com/office/drawing/2014/main" id="{8B490AB5-D188-04F6-4D2A-6B641C50BD51}"/>
              </a:ext>
            </a:extLst>
          </p:cNvPr>
          <p:cNvSpPr/>
          <p:nvPr/>
        </p:nvSpPr>
        <p:spPr>
          <a:xfrm>
            <a:off x="8534400" y="-228600"/>
            <a:ext cx="7315200" cy="7315200"/>
          </a:xfrm>
          <a:prstGeom prst="ellipse">
            <a:avLst/>
          </a:prstGeom>
          <a:gradFill>
            <a:gsLst>
              <a:gs pos="0">
                <a:srgbClr val="0B8F9D"/>
              </a:gs>
              <a:gs pos="99115">
                <a:schemeClr val="bg1">
                  <a:lumMod val="85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Rounded Corners 1">
            <a:extLst>
              <a:ext uri="{FF2B5EF4-FFF2-40B4-BE49-F238E27FC236}">
                <a16:creationId xmlns:a16="http://schemas.microsoft.com/office/drawing/2014/main" id="{52C6322D-8BC5-58E1-3734-A059ED6A500C}"/>
              </a:ext>
            </a:extLst>
          </p:cNvPr>
          <p:cNvSpPr/>
          <p:nvPr/>
        </p:nvSpPr>
        <p:spPr>
          <a:xfrm>
            <a:off x="1846006" y="437536"/>
            <a:ext cx="8499987" cy="1420761"/>
          </a:xfrm>
          <a:prstGeom prst="roundRect">
            <a:avLst>
              <a:gd name="adj" fmla="val 50000"/>
            </a:avLst>
          </a:prstGeom>
          <a:solidFill>
            <a:schemeClr val="bg2">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OPIC TITLE">
            <a:extLst>
              <a:ext uri="{FF2B5EF4-FFF2-40B4-BE49-F238E27FC236}">
                <a16:creationId xmlns:a16="http://schemas.microsoft.com/office/drawing/2014/main" id="{E0369ABA-B66E-185B-D2C5-CC32A7A5D14F}"/>
              </a:ext>
            </a:extLst>
          </p:cNvPr>
          <p:cNvSpPr txBox="1"/>
          <p:nvPr/>
        </p:nvSpPr>
        <p:spPr>
          <a:xfrm>
            <a:off x="2175388" y="579506"/>
            <a:ext cx="7841225" cy="1107996"/>
          </a:xfrm>
          <a:prstGeom prst="rect">
            <a:avLst/>
          </a:prstGeom>
          <a:noFill/>
        </p:spPr>
        <p:txBody>
          <a:bodyPr wrap="square" rtlCol="0">
            <a:spAutoFit/>
          </a:bodyPr>
          <a:lstStyle/>
          <a:p>
            <a:pPr algn="ctr"/>
            <a:r>
              <a:rPr lang="en-US" sz="6600" dirty="0">
                <a:latin typeface="Montserrat" panose="00000800000000000000" pitchFamily="2" charset="0"/>
              </a:rPr>
              <a:t>façade pattern </a:t>
            </a:r>
          </a:p>
        </p:txBody>
      </p:sp>
      <p:sp>
        <p:nvSpPr>
          <p:cNvPr id="25" name="!!Rectangle: Rounded Corners 2">
            <a:extLst>
              <a:ext uri="{FF2B5EF4-FFF2-40B4-BE49-F238E27FC236}">
                <a16:creationId xmlns:a16="http://schemas.microsoft.com/office/drawing/2014/main" id="{3329C6AB-B4D0-4692-0F48-528B163B87C9}"/>
              </a:ext>
            </a:extLst>
          </p:cNvPr>
          <p:cNvSpPr/>
          <p:nvPr/>
        </p:nvSpPr>
        <p:spPr>
          <a:xfrm>
            <a:off x="1846005" y="2056899"/>
            <a:ext cx="8499987" cy="4363565"/>
          </a:xfrm>
          <a:prstGeom prst="roundRect">
            <a:avLst>
              <a:gd name="adj" fmla="val 11469"/>
            </a:avLst>
          </a:prstGeom>
          <a:solidFill>
            <a:schemeClr val="bg2">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35EBA72-EFD4-51A0-B974-ED9B734268B7}"/>
              </a:ext>
            </a:extLst>
          </p:cNvPr>
          <p:cNvSpPr/>
          <p:nvPr/>
        </p:nvSpPr>
        <p:spPr>
          <a:xfrm>
            <a:off x="2051956" y="2572171"/>
            <a:ext cx="3630387" cy="3143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HAR1">
            <a:extLst>
              <a:ext uri="{FF2B5EF4-FFF2-40B4-BE49-F238E27FC236}">
                <a16:creationId xmlns:a16="http://schemas.microsoft.com/office/drawing/2014/main" id="{86758F33-5378-119D-4A59-CDE1A90B05F8}"/>
              </a:ext>
            </a:extLst>
          </p:cNvPr>
          <p:cNvPicPr>
            <a:picLocks noChangeAspect="1"/>
          </p:cNvPicPr>
          <p:nvPr/>
        </p:nvPicPr>
        <p:blipFill rotWithShape="1">
          <a:blip r:embed="rId3">
            <a:extLst>
              <a:ext uri="{28A0092B-C50C-407E-A947-70E740481C1C}">
                <a14:useLocalDpi xmlns:a14="http://schemas.microsoft.com/office/drawing/2010/main" val="0"/>
              </a:ext>
            </a:extLst>
          </a:blip>
          <a:srcRect l="-5291" t="-17029" r="-1144" b="7847"/>
          <a:stretch/>
        </p:blipFill>
        <p:spPr>
          <a:xfrm>
            <a:off x="2079948" y="2524433"/>
            <a:ext cx="3566135" cy="3162311"/>
          </a:xfrm>
          <a:prstGeom prst="ellipse">
            <a:avLst/>
          </a:prstGeom>
        </p:spPr>
      </p:pic>
      <p:sp>
        <p:nvSpPr>
          <p:cNvPr id="27" name="!!DESCRIPTION">
            <a:extLst>
              <a:ext uri="{FF2B5EF4-FFF2-40B4-BE49-F238E27FC236}">
                <a16:creationId xmlns:a16="http://schemas.microsoft.com/office/drawing/2014/main" id="{0D9D5599-0B52-20A0-B23D-B7D8F66ABAB2}"/>
              </a:ext>
            </a:extLst>
          </p:cNvPr>
          <p:cNvSpPr txBox="1"/>
          <p:nvPr/>
        </p:nvSpPr>
        <p:spPr>
          <a:xfrm>
            <a:off x="5748431" y="2158954"/>
            <a:ext cx="4240868" cy="4154984"/>
          </a:xfrm>
          <a:prstGeom prst="rect">
            <a:avLst/>
          </a:prstGeom>
          <a:noFill/>
        </p:spPr>
        <p:txBody>
          <a:bodyPr wrap="square" rtlCol="0">
            <a:spAutoFit/>
          </a:bodyPr>
          <a:lstStyle/>
          <a:p>
            <a:pPr algn="ctr"/>
            <a:r>
              <a:rPr lang="en-US" sz="2400" b="1" dirty="0">
                <a:solidFill>
                  <a:schemeClr val="tx1">
                    <a:lumMod val="75000"/>
                    <a:lumOff val="25000"/>
                  </a:schemeClr>
                </a:solidFill>
                <a:latin typeface="Montserrat Light" panose="00000400000000000000" pitchFamily="2" charset="0"/>
              </a:rPr>
              <a:t>Facade Method Design Pattern provides a unified interface to a set of interfaces in a subsystem. Facade defines a high-level interface that makes the subsystem easier to use.</a:t>
            </a:r>
          </a:p>
          <a:p>
            <a:r>
              <a:rPr lang="en-US" sz="2400" b="1" dirty="0">
                <a:solidFill>
                  <a:schemeClr val="tx1">
                    <a:lumMod val="75000"/>
                    <a:lumOff val="25000"/>
                  </a:schemeClr>
                </a:solidFill>
                <a:latin typeface="Montserrat Light" panose="00000400000000000000" pitchFamily="2" charset="0"/>
              </a:rPr>
              <a:t>Ex:</a:t>
            </a:r>
          </a:p>
          <a:p>
            <a:pPr marL="342900" indent="-342900">
              <a:buFont typeface="Arial" panose="020B0604020202020204" pitchFamily="34" charset="0"/>
              <a:buChar char="•"/>
            </a:pPr>
            <a:r>
              <a:rPr lang="en-US" sz="2400" b="1" dirty="0">
                <a:solidFill>
                  <a:schemeClr val="tx1">
                    <a:lumMod val="75000"/>
                    <a:lumOff val="25000"/>
                  </a:schemeClr>
                </a:solidFill>
                <a:latin typeface="Montserrat Light" panose="00000400000000000000" pitchFamily="2" charset="0"/>
              </a:rPr>
              <a:t>Compiler</a:t>
            </a:r>
          </a:p>
          <a:p>
            <a:pPr marL="342900" indent="-342900">
              <a:buFont typeface="Arial" panose="020B0604020202020204" pitchFamily="34" charset="0"/>
              <a:buChar char="•"/>
            </a:pPr>
            <a:r>
              <a:rPr lang="en-US" sz="2400" b="1" dirty="0">
                <a:solidFill>
                  <a:schemeClr val="tx1">
                    <a:lumMod val="75000"/>
                    <a:lumOff val="25000"/>
                  </a:schemeClr>
                </a:solidFill>
                <a:latin typeface="Montserrat Light" panose="00000400000000000000" pitchFamily="2" charset="0"/>
              </a:rPr>
              <a:t>Home Theater System</a:t>
            </a:r>
          </a:p>
        </p:txBody>
      </p:sp>
      <p:sp>
        <p:nvSpPr>
          <p:cNvPr id="10" name="!!R3">
            <a:extLst>
              <a:ext uri="{FF2B5EF4-FFF2-40B4-BE49-F238E27FC236}">
                <a16:creationId xmlns:a16="http://schemas.microsoft.com/office/drawing/2014/main" id="{38FC7C8A-45C5-4143-1E29-C6E08F31EC37}"/>
              </a:ext>
            </a:extLst>
          </p:cNvPr>
          <p:cNvSpPr/>
          <p:nvPr/>
        </p:nvSpPr>
        <p:spPr>
          <a:xfrm>
            <a:off x="8019956" y="10825182"/>
            <a:ext cx="2774196" cy="3735092"/>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2">
            <a:extLst>
              <a:ext uri="{FF2B5EF4-FFF2-40B4-BE49-F238E27FC236}">
                <a16:creationId xmlns:a16="http://schemas.microsoft.com/office/drawing/2014/main" id="{EEB0D07E-88C1-887F-AFBB-DDC3BD176033}"/>
              </a:ext>
            </a:extLst>
          </p:cNvPr>
          <p:cNvSpPr/>
          <p:nvPr/>
        </p:nvSpPr>
        <p:spPr>
          <a:xfrm>
            <a:off x="4644182" y="8886190"/>
            <a:ext cx="2774196" cy="3735092"/>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1">
            <a:extLst>
              <a:ext uri="{FF2B5EF4-FFF2-40B4-BE49-F238E27FC236}">
                <a16:creationId xmlns:a16="http://schemas.microsoft.com/office/drawing/2014/main" id="{18FE0124-3DA5-DDFD-85FE-0C364E459636}"/>
              </a:ext>
            </a:extLst>
          </p:cNvPr>
          <p:cNvSpPr/>
          <p:nvPr/>
        </p:nvSpPr>
        <p:spPr>
          <a:xfrm>
            <a:off x="1268408" y="7426525"/>
            <a:ext cx="2774196" cy="3735092"/>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13" name="!!S3" descr="Star Struck Emoji">
                <a:extLst>
                  <a:ext uri="{FF2B5EF4-FFF2-40B4-BE49-F238E27FC236}">
                    <a16:creationId xmlns:a16="http://schemas.microsoft.com/office/drawing/2014/main" id="{D8DFBB67-B610-C9C6-A665-5AD79AD7321E}"/>
                  </a:ext>
                </a:extLst>
              </p:cNvPr>
              <p:cNvGraphicFramePr>
                <a:graphicFrameLocks noChangeAspect="1"/>
              </p:cNvGraphicFramePr>
              <p:nvPr/>
            </p:nvGraphicFramePr>
            <p:xfrm>
              <a:off x="13825908" y="-781672"/>
              <a:ext cx="3799356" cy="3799356"/>
            </p:xfrm>
            <a:graphic>
              <a:graphicData uri="http://schemas.microsoft.com/office/drawing/2017/model3d">
                <am3d:model3d r:embed="rId4">
                  <am3d:spPr>
                    <a:xfrm>
                      <a:off x="0" y="0"/>
                      <a:ext cx="3799356" cy="3799356"/>
                    </a:xfrm>
                    <a:prstGeom prst="rect">
                      <a:avLst/>
                    </a:prstGeom>
                  </am3d:spPr>
                  <am3d:camera>
                    <am3d:pos x="0" y="0" z="80526480"/>
                    <am3d:up dx="0" dy="36000000" dz="0"/>
                    <am3d:lookAt x="0" y="0" z="0"/>
                    <am3d:perspective fov="2700000"/>
                  </am3d:camera>
                  <am3d:trans>
                    <am3d:meterPerModelUnit n="93610" d="1000000"/>
                    <am3d:preTrans dx="1" dy="-17693233" dz="-355396"/>
                    <am3d:scale>
                      <am3d:sx n="1000000" d="1000000"/>
                      <am3d:sy n="1000000" d="1000000"/>
                      <am3d:sz n="1000000" d="1000000"/>
                    </am3d:scale>
                    <am3d:rot ax="-9429596" ay="-983385" az="-406650"/>
                    <am3d:postTrans dx="0" dy="0" dz="0"/>
                  </am3d:trans>
                  <am3d:raster rName="Office3DRenderer" rVer="16.0.8326">
                    <am3d:blip r:embed="rId5"/>
                  </am3d:raster>
                  <am3d:objViewport viewportSz="67702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S3" descr="Star Struck Emoji">
                <a:extLst>
                  <a:ext uri="{FF2B5EF4-FFF2-40B4-BE49-F238E27FC236}">
                    <a16:creationId xmlns:a16="http://schemas.microsoft.com/office/drawing/2014/main" id="{D8DFBB67-B610-C9C6-A665-5AD79AD7321E}"/>
                  </a:ext>
                </a:extLst>
              </p:cNvPr>
              <p:cNvPicPr>
                <a:picLocks noGrp="1" noRot="1" noChangeAspect="1" noMove="1" noResize="1" noEditPoints="1" noAdjustHandles="1" noChangeArrowheads="1" noChangeShapeType="1" noCrop="1"/>
              </p:cNvPicPr>
              <p:nvPr/>
            </p:nvPicPr>
            <p:blipFill>
              <a:blip r:embed="rId5"/>
              <a:stretch>
                <a:fillRect/>
              </a:stretch>
            </p:blipFill>
            <p:spPr>
              <a:xfrm>
                <a:off x="13825908" y="-781672"/>
                <a:ext cx="3799356" cy="379935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S2" descr="Winking Face With Tongue Emoji">
                <a:extLst>
                  <a:ext uri="{FF2B5EF4-FFF2-40B4-BE49-F238E27FC236}">
                    <a16:creationId xmlns:a16="http://schemas.microsoft.com/office/drawing/2014/main" id="{8A9044F8-0FB3-1EA6-8108-C79A0361A87D}"/>
                  </a:ext>
                </a:extLst>
              </p:cNvPr>
              <p:cNvGraphicFramePr>
                <a:graphicFrameLocks noChangeAspect="1"/>
              </p:cNvGraphicFramePr>
              <p:nvPr/>
            </p:nvGraphicFramePr>
            <p:xfrm>
              <a:off x="4147224" y="-7186099"/>
              <a:ext cx="3787368" cy="3806400"/>
            </p:xfrm>
            <a:graphic>
              <a:graphicData uri="http://schemas.microsoft.com/office/drawing/2017/model3d">
                <am3d:model3d r:embed="rId6">
                  <am3d:spPr>
                    <a:xfrm>
                      <a:off x="0" y="0"/>
                      <a:ext cx="3787368" cy="3806400"/>
                    </a:xfrm>
                    <a:prstGeom prst="rect">
                      <a:avLst/>
                    </a:prstGeom>
                  </am3d:spPr>
                  <am3d:camera>
                    <am3d:pos x="0" y="0" z="81367209"/>
                    <am3d:up dx="0" dy="36000000" dz="0"/>
                    <am3d:lookAt x="0" y="0" z="0"/>
                    <am3d:perspective fov="2700000"/>
                  </am3d:camera>
                  <am3d:trans>
                    <am3d:meterPerModelUnit n="95086" d="1000000"/>
                    <am3d:preTrans dx="-81" dy="-17971341" dz="-41046"/>
                    <am3d:scale>
                      <am3d:sx n="1000000" d="1000000"/>
                      <am3d:sy n="1000000" d="1000000"/>
                      <am3d:sz n="1000000" d="1000000"/>
                    </am3d:scale>
                    <am3d:rot ax="6059389" ay="27371" az="-140835"/>
                    <am3d:postTrans dx="0" dy="0" dz="0"/>
                  </am3d:trans>
                  <am3d:raster rName="Office3DRenderer" rVer="16.0.8326">
                    <am3d:blip r:embed="rId7"/>
                  </am3d:raster>
                  <am3d:objViewport viewportSz="67753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S2" descr="Winking Face With Tongue Emoji">
                <a:extLst>
                  <a:ext uri="{FF2B5EF4-FFF2-40B4-BE49-F238E27FC236}">
                    <a16:creationId xmlns:a16="http://schemas.microsoft.com/office/drawing/2014/main" id="{8A9044F8-0FB3-1EA6-8108-C79A0361A87D}"/>
                  </a:ext>
                </a:extLst>
              </p:cNvPr>
              <p:cNvPicPr>
                <a:picLocks noGrp="1" noRot="1" noChangeAspect="1" noMove="1" noResize="1" noEditPoints="1" noAdjustHandles="1" noChangeArrowheads="1" noChangeShapeType="1" noCrop="1"/>
              </p:cNvPicPr>
              <p:nvPr/>
            </p:nvPicPr>
            <p:blipFill>
              <a:blip r:embed="rId7"/>
              <a:stretch>
                <a:fillRect/>
              </a:stretch>
            </p:blipFill>
            <p:spPr>
              <a:xfrm>
                <a:off x="4147224" y="-7186099"/>
                <a:ext cx="3787368" cy="380640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S1" descr="Smiling Face With Sunglasses Emoji">
                <a:extLst>
                  <a:ext uri="{FF2B5EF4-FFF2-40B4-BE49-F238E27FC236}">
                    <a16:creationId xmlns:a16="http://schemas.microsoft.com/office/drawing/2014/main" id="{EC5F5CD7-B3E3-5776-111F-300B83308BD9}"/>
                  </a:ext>
                </a:extLst>
              </p:cNvPr>
              <p:cNvGraphicFramePr>
                <a:graphicFrameLocks noChangeAspect="1"/>
              </p:cNvGraphicFramePr>
              <p:nvPr/>
            </p:nvGraphicFramePr>
            <p:xfrm>
              <a:off x="-6742979" y="-1133995"/>
              <a:ext cx="4418301" cy="4151679"/>
            </p:xfrm>
            <a:graphic>
              <a:graphicData uri="http://schemas.microsoft.com/office/drawing/2017/model3d">
                <am3d:model3d r:embed="rId8">
                  <am3d:spPr>
                    <a:xfrm>
                      <a:off x="0" y="0"/>
                      <a:ext cx="4418301" cy="4151679"/>
                    </a:xfrm>
                    <a:prstGeom prst="rect">
                      <a:avLst/>
                    </a:prstGeom>
                  </am3d:spPr>
                  <am3d:camera>
                    <am3d:pos x="0" y="0" z="78334150"/>
                    <am3d:up dx="0" dy="36000000" dz="0"/>
                    <am3d:lookAt x="0" y="0" z="0"/>
                    <am3d:perspective fov="2700000"/>
                  </am3d:camera>
                  <am3d:trans>
                    <am3d:meterPerModelUnit n="88884" d="1000000"/>
                    <am3d:preTrans dx="1832" dy="-16799170" dz="-1200816"/>
                    <am3d:scale>
                      <am3d:sx n="1000000" d="1000000"/>
                      <am3d:sy n="1000000" d="1000000"/>
                      <am3d:sz n="1000000" d="1000000"/>
                    </am3d:scale>
                    <am3d:rot ax="4404477" ay="282996" az="925654"/>
                    <am3d:postTrans dx="0" dy="0" dz="0"/>
                  </am3d:trans>
                  <am3d:raster rName="Office3DRenderer" rVer="16.0.8326">
                    <am3d:blip r:embed="rId9"/>
                  </am3d:raster>
                  <am3d:objViewport viewportSz="67988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S1" descr="Smiling Face With Sunglasses Emoji">
                <a:extLst>
                  <a:ext uri="{FF2B5EF4-FFF2-40B4-BE49-F238E27FC236}">
                    <a16:creationId xmlns:a16="http://schemas.microsoft.com/office/drawing/2014/main" id="{EC5F5CD7-B3E3-5776-111F-300B83308BD9}"/>
                  </a:ext>
                </a:extLst>
              </p:cNvPr>
              <p:cNvPicPr>
                <a:picLocks noGrp="1" noRot="1" noChangeAspect="1" noMove="1" noResize="1" noEditPoints="1" noAdjustHandles="1" noChangeArrowheads="1" noChangeShapeType="1" noCrop="1"/>
              </p:cNvPicPr>
              <p:nvPr/>
            </p:nvPicPr>
            <p:blipFill>
              <a:blip r:embed="rId9"/>
              <a:stretch>
                <a:fillRect/>
              </a:stretch>
            </p:blipFill>
            <p:spPr>
              <a:xfrm>
                <a:off x="-6742979" y="-1133995"/>
                <a:ext cx="4418301" cy="4151679"/>
              </a:xfrm>
              <a:prstGeom prst="rect">
                <a:avLst/>
              </a:prstGeom>
            </p:spPr>
          </p:pic>
        </mc:Fallback>
      </mc:AlternateContent>
      <p:sp>
        <p:nvSpPr>
          <p:cNvPr id="17" name="!!T1">
            <a:extLst>
              <a:ext uri="{FF2B5EF4-FFF2-40B4-BE49-F238E27FC236}">
                <a16:creationId xmlns:a16="http://schemas.microsoft.com/office/drawing/2014/main" id="{13BD8275-38EB-2ADF-2AAC-940D4B3E3AEA}"/>
              </a:ext>
            </a:extLst>
          </p:cNvPr>
          <p:cNvSpPr txBox="1"/>
          <p:nvPr/>
        </p:nvSpPr>
        <p:spPr>
          <a:xfrm>
            <a:off x="1263749" y="8886190"/>
            <a:ext cx="2774196" cy="1938992"/>
          </a:xfrm>
          <a:prstGeom prst="rect">
            <a:avLst/>
          </a:prstGeom>
          <a:noFill/>
        </p:spPr>
        <p:txBody>
          <a:bodyPr wrap="square" rtlCol="0">
            <a:spAutoFit/>
          </a:bodyPr>
          <a:lstStyle/>
          <a:p>
            <a:pPr algn="ctr"/>
            <a:r>
              <a:rPr lang="en-US" sz="2000" dirty="0">
                <a:solidFill>
                  <a:schemeClr val="bg1"/>
                </a:solidFill>
                <a:latin typeface="Montserrat" panose="00000800000000000000" pitchFamily="2" charset="0"/>
              </a:rPr>
              <a:t>The quick brown fox jumps over the lazy dog. The quick brown fox jumps over the lazy dog. </a:t>
            </a:r>
          </a:p>
          <a:p>
            <a:pPr algn="ctr"/>
            <a:endParaRPr lang="en-US" sz="2000" dirty="0">
              <a:solidFill>
                <a:schemeClr val="bg1"/>
              </a:solidFill>
              <a:latin typeface="Montserrat" panose="00000800000000000000" pitchFamily="2" charset="0"/>
            </a:endParaRPr>
          </a:p>
        </p:txBody>
      </p:sp>
      <p:sp>
        <p:nvSpPr>
          <p:cNvPr id="18" name="!!T2">
            <a:extLst>
              <a:ext uri="{FF2B5EF4-FFF2-40B4-BE49-F238E27FC236}">
                <a16:creationId xmlns:a16="http://schemas.microsoft.com/office/drawing/2014/main" id="{EB0CFB2A-7B2F-40C8-AD4C-912A952416C2}"/>
              </a:ext>
            </a:extLst>
          </p:cNvPr>
          <p:cNvSpPr txBox="1"/>
          <p:nvPr/>
        </p:nvSpPr>
        <p:spPr>
          <a:xfrm>
            <a:off x="4653810" y="10345855"/>
            <a:ext cx="2774196" cy="1938992"/>
          </a:xfrm>
          <a:prstGeom prst="rect">
            <a:avLst/>
          </a:prstGeom>
          <a:noFill/>
        </p:spPr>
        <p:txBody>
          <a:bodyPr wrap="square" rtlCol="0">
            <a:spAutoFit/>
          </a:bodyPr>
          <a:lstStyle/>
          <a:p>
            <a:pPr algn="ctr"/>
            <a:r>
              <a:rPr lang="en-US" sz="2000" dirty="0">
                <a:solidFill>
                  <a:schemeClr val="bg1"/>
                </a:solidFill>
                <a:latin typeface="Montserrat" panose="00000800000000000000" pitchFamily="2" charset="0"/>
              </a:rPr>
              <a:t>The quick brown fox jumps over the lazy dog. The quick brown fox jumps over the lazy dog. </a:t>
            </a:r>
          </a:p>
          <a:p>
            <a:pPr algn="ctr"/>
            <a:endParaRPr lang="en-US" sz="2000" dirty="0">
              <a:solidFill>
                <a:schemeClr val="bg1"/>
              </a:solidFill>
              <a:latin typeface="Montserrat" panose="00000800000000000000" pitchFamily="2" charset="0"/>
            </a:endParaRPr>
          </a:p>
        </p:txBody>
      </p:sp>
      <p:sp>
        <p:nvSpPr>
          <p:cNvPr id="20" name="!!T3">
            <a:extLst>
              <a:ext uri="{FF2B5EF4-FFF2-40B4-BE49-F238E27FC236}">
                <a16:creationId xmlns:a16="http://schemas.microsoft.com/office/drawing/2014/main" id="{72CE2EE5-740C-116F-EC74-26A8917A839E}"/>
              </a:ext>
            </a:extLst>
          </p:cNvPr>
          <p:cNvSpPr txBox="1"/>
          <p:nvPr/>
        </p:nvSpPr>
        <p:spPr>
          <a:xfrm>
            <a:off x="8052454" y="12284847"/>
            <a:ext cx="2774196" cy="1938992"/>
          </a:xfrm>
          <a:prstGeom prst="rect">
            <a:avLst/>
          </a:prstGeom>
          <a:noFill/>
        </p:spPr>
        <p:txBody>
          <a:bodyPr wrap="square" rtlCol="0">
            <a:spAutoFit/>
          </a:bodyPr>
          <a:lstStyle/>
          <a:p>
            <a:pPr algn="ctr"/>
            <a:r>
              <a:rPr lang="en-US" sz="2000" dirty="0">
                <a:solidFill>
                  <a:schemeClr val="bg1"/>
                </a:solidFill>
                <a:latin typeface="Montserrat" panose="00000800000000000000" pitchFamily="2" charset="0"/>
              </a:rPr>
              <a:t>The quick brown fox jumps over the lazy dog. The quick brown fox jumps over the lazy dog. </a:t>
            </a:r>
          </a:p>
          <a:p>
            <a:pPr algn="ctr"/>
            <a:endParaRPr lang="en-US" sz="2000" dirty="0">
              <a:solidFill>
                <a:schemeClr val="bg1"/>
              </a:solidFill>
              <a:latin typeface="Montserrat" panose="00000800000000000000" pitchFamily="2" charset="0"/>
            </a:endParaRPr>
          </a:p>
        </p:txBody>
      </p:sp>
    </p:spTree>
    <p:extLst>
      <p:ext uri="{BB962C8B-B14F-4D97-AF65-F5344CB8AC3E}">
        <p14:creationId xmlns:p14="http://schemas.microsoft.com/office/powerpoint/2010/main" val="12353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3D0689-DE13-D3E4-941F-365AAE535A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9295" y="31375"/>
            <a:ext cx="11815482" cy="6763871"/>
          </a:xfrm>
          <a:prstGeom prst="rect">
            <a:avLst/>
          </a:prstGeom>
        </p:spPr>
      </p:pic>
    </p:spTree>
    <p:extLst>
      <p:ext uri="{BB962C8B-B14F-4D97-AF65-F5344CB8AC3E}">
        <p14:creationId xmlns:p14="http://schemas.microsoft.com/office/powerpoint/2010/main" val="27585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1">
            <a:extLst>
              <a:ext uri="{FF2B5EF4-FFF2-40B4-BE49-F238E27FC236}">
                <a16:creationId xmlns:a16="http://schemas.microsoft.com/office/drawing/2014/main" id="{A4818835-FBAF-9BF1-9559-607008289407}"/>
              </a:ext>
            </a:extLst>
          </p:cNvPr>
          <p:cNvSpPr/>
          <p:nvPr/>
        </p:nvSpPr>
        <p:spPr>
          <a:xfrm>
            <a:off x="8362060" y="1981200"/>
            <a:ext cx="3657600" cy="36576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2">
            <a:extLst>
              <a:ext uri="{FF2B5EF4-FFF2-40B4-BE49-F238E27FC236}">
                <a16:creationId xmlns:a16="http://schemas.microsoft.com/office/drawing/2014/main" id="{2BEF021C-8F1C-032C-97DF-F138286C4E10}"/>
              </a:ext>
            </a:extLst>
          </p:cNvPr>
          <p:cNvSpPr/>
          <p:nvPr/>
        </p:nvSpPr>
        <p:spPr>
          <a:xfrm>
            <a:off x="172340" y="1981200"/>
            <a:ext cx="3657600" cy="36576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S3">
            <a:extLst>
              <a:ext uri="{FF2B5EF4-FFF2-40B4-BE49-F238E27FC236}">
                <a16:creationId xmlns:a16="http://schemas.microsoft.com/office/drawing/2014/main" id="{039ECC10-4E96-C873-C0FE-52473A15E66F}"/>
              </a:ext>
            </a:extLst>
          </p:cNvPr>
          <p:cNvSpPr/>
          <p:nvPr/>
        </p:nvSpPr>
        <p:spPr>
          <a:xfrm>
            <a:off x="4267200" y="1981200"/>
            <a:ext cx="3657600" cy="36576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4">
            <a:extLst>
              <a:ext uri="{FF2B5EF4-FFF2-40B4-BE49-F238E27FC236}">
                <a16:creationId xmlns:a16="http://schemas.microsoft.com/office/drawing/2014/main" id="{A7223CAB-765F-8624-4750-4893CEB80607}"/>
              </a:ext>
            </a:extLst>
          </p:cNvPr>
          <p:cNvSpPr/>
          <p:nvPr/>
        </p:nvSpPr>
        <p:spPr>
          <a:xfrm>
            <a:off x="-2498452" y="5639611"/>
            <a:ext cx="6328392" cy="6328392"/>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5">
            <a:extLst>
              <a:ext uri="{FF2B5EF4-FFF2-40B4-BE49-F238E27FC236}">
                <a16:creationId xmlns:a16="http://schemas.microsoft.com/office/drawing/2014/main" id="{8B490AB5-D188-04F6-4D2A-6B641C50BD51}"/>
              </a:ext>
            </a:extLst>
          </p:cNvPr>
          <p:cNvSpPr/>
          <p:nvPr/>
        </p:nvSpPr>
        <p:spPr>
          <a:xfrm>
            <a:off x="9285380" y="-2661101"/>
            <a:ext cx="4336382" cy="4336382"/>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OAL1">
            <a:extLst>
              <a:ext uri="{FF2B5EF4-FFF2-40B4-BE49-F238E27FC236}">
                <a16:creationId xmlns:a16="http://schemas.microsoft.com/office/drawing/2014/main" id="{9F38F4F7-1F7E-3B53-CC66-A8EB0666DEB9}"/>
              </a:ext>
            </a:extLst>
          </p:cNvPr>
          <p:cNvSpPr txBox="1"/>
          <p:nvPr/>
        </p:nvSpPr>
        <p:spPr>
          <a:xfrm>
            <a:off x="5312226" y="2408892"/>
            <a:ext cx="1567543" cy="646331"/>
          </a:xfrm>
          <a:prstGeom prst="rect">
            <a:avLst/>
          </a:prstGeom>
          <a:noFill/>
        </p:spPr>
        <p:txBody>
          <a:bodyPr wrap="square" rtlCol="0">
            <a:spAutoFit/>
          </a:bodyPr>
          <a:lstStyle/>
          <a:p>
            <a:pPr algn="ctr"/>
            <a:r>
              <a:rPr lang="en-US" dirty="0">
                <a:solidFill>
                  <a:schemeClr val="bg1"/>
                </a:solidFill>
                <a:latin typeface="Montserrat" panose="00000800000000000000" pitchFamily="2" charset="0"/>
              </a:rPr>
              <a:t>Structural Patterns</a:t>
            </a:r>
          </a:p>
        </p:txBody>
      </p:sp>
      <p:sp>
        <p:nvSpPr>
          <p:cNvPr id="11" name="!!GOAL1LINE">
            <a:extLst>
              <a:ext uri="{FF2B5EF4-FFF2-40B4-BE49-F238E27FC236}">
                <a16:creationId xmlns:a16="http://schemas.microsoft.com/office/drawing/2014/main" id="{A80AD916-857F-04AE-7F90-E0F1572C696E}"/>
              </a:ext>
            </a:extLst>
          </p:cNvPr>
          <p:cNvSpPr/>
          <p:nvPr/>
        </p:nvSpPr>
        <p:spPr>
          <a:xfrm>
            <a:off x="667656" y="3147945"/>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AL1DES">
            <a:extLst>
              <a:ext uri="{FF2B5EF4-FFF2-40B4-BE49-F238E27FC236}">
                <a16:creationId xmlns:a16="http://schemas.microsoft.com/office/drawing/2014/main" id="{FACBA44B-F852-E100-088A-3B5C04515365}"/>
              </a:ext>
            </a:extLst>
          </p:cNvPr>
          <p:cNvSpPr txBox="1"/>
          <p:nvPr/>
        </p:nvSpPr>
        <p:spPr>
          <a:xfrm>
            <a:off x="700718" y="3511194"/>
            <a:ext cx="2523642" cy="1200329"/>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Creational patterns focus on object creation mechanisms.</a:t>
            </a:r>
          </a:p>
        </p:txBody>
      </p:sp>
      <p:sp>
        <p:nvSpPr>
          <p:cNvPr id="13" name="!!GOAL2">
            <a:extLst>
              <a:ext uri="{FF2B5EF4-FFF2-40B4-BE49-F238E27FC236}">
                <a16:creationId xmlns:a16="http://schemas.microsoft.com/office/drawing/2014/main" id="{F26C95FA-E1FE-E095-C622-DC3090229B3D}"/>
              </a:ext>
            </a:extLst>
          </p:cNvPr>
          <p:cNvSpPr txBox="1"/>
          <p:nvPr/>
        </p:nvSpPr>
        <p:spPr>
          <a:xfrm>
            <a:off x="1216478" y="2436501"/>
            <a:ext cx="1567543" cy="646331"/>
          </a:xfrm>
          <a:prstGeom prst="rect">
            <a:avLst/>
          </a:prstGeom>
          <a:noFill/>
        </p:spPr>
        <p:txBody>
          <a:bodyPr wrap="square" rtlCol="0">
            <a:spAutoFit/>
          </a:bodyPr>
          <a:lstStyle/>
          <a:p>
            <a:pPr algn="ctr"/>
            <a:r>
              <a:rPr lang="en-US" dirty="0">
                <a:solidFill>
                  <a:schemeClr val="bg1"/>
                </a:solidFill>
                <a:latin typeface="Montserrat" panose="00000800000000000000" pitchFamily="2" charset="0"/>
              </a:rPr>
              <a:t>Creational Patterns</a:t>
            </a:r>
          </a:p>
        </p:txBody>
      </p:sp>
      <p:sp>
        <p:nvSpPr>
          <p:cNvPr id="14" name="!!GOAL2LINE">
            <a:extLst>
              <a:ext uri="{FF2B5EF4-FFF2-40B4-BE49-F238E27FC236}">
                <a16:creationId xmlns:a16="http://schemas.microsoft.com/office/drawing/2014/main" id="{38558965-2C08-DA78-B1D6-6AD2974B54FD}"/>
              </a:ext>
            </a:extLst>
          </p:cNvPr>
          <p:cNvSpPr/>
          <p:nvPr/>
        </p:nvSpPr>
        <p:spPr>
          <a:xfrm>
            <a:off x="4782456" y="3128895"/>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AL2DES">
            <a:extLst>
              <a:ext uri="{FF2B5EF4-FFF2-40B4-BE49-F238E27FC236}">
                <a16:creationId xmlns:a16="http://schemas.microsoft.com/office/drawing/2014/main" id="{C1BE4235-133F-EA76-6FE7-9609E8DC66AE}"/>
              </a:ext>
            </a:extLst>
          </p:cNvPr>
          <p:cNvSpPr txBox="1"/>
          <p:nvPr/>
        </p:nvSpPr>
        <p:spPr>
          <a:xfrm>
            <a:off x="4862171" y="3473490"/>
            <a:ext cx="2523642" cy="1200329"/>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Structural patterns deal with object composition and relationships.</a:t>
            </a:r>
          </a:p>
        </p:txBody>
      </p:sp>
      <p:sp>
        <p:nvSpPr>
          <p:cNvPr id="17" name="!!GOAL3">
            <a:extLst>
              <a:ext uri="{FF2B5EF4-FFF2-40B4-BE49-F238E27FC236}">
                <a16:creationId xmlns:a16="http://schemas.microsoft.com/office/drawing/2014/main" id="{944AB56D-713A-4D94-8F54-2FE9436C4E1D}"/>
              </a:ext>
            </a:extLst>
          </p:cNvPr>
          <p:cNvSpPr txBox="1"/>
          <p:nvPr/>
        </p:nvSpPr>
        <p:spPr>
          <a:xfrm>
            <a:off x="9407979" y="2344553"/>
            <a:ext cx="1567543" cy="646331"/>
          </a:xfrm>
          <a:prstGeom prst="rect">
            <a:avLst/>
          </a:prstGeom>
          <a:noFill/>
        </p:spPr>
        <p:txBody>
          <a:bodyPr wrap="square" rtlCol="0">
            <a:spAutoFit/>
          </a:bodyPr>
          <a:lstStyle/>
          <a:p>
            <a:pPr algn="ctr"/>
            <a:r>
              <a:rPr lang="en-US" dirty="0">
                <a:solidFill>
                  <a:schemeClr val="bg1"/>
                </a:solidFill>
                <a:latin typeface="Montserrat" panose="00000800000000000000" pitchFamily="2" charset="0"/>
              </a:rPr>
              <a:t>Behavioral Patterns</a:t>
            </a:r>
          </a:p>
        </p:txBody>
      </p:sp>
      <p:sp>
        <p:nvSpPr>
          <p:cNvPr id="20" name="!!GOAL3LINE">
            <a:extLst>
              <a:ext uri="{FF2B5EF4-FFF2-40B4-BE49-F238E27FC236}">
                <a16:creationId xmlns:a16="http://schemas.microsoft.com/office/drawing/2014/main" id="{9B30F474-29ED-26B5-7264-357D290B4164}"/>
              </a:ext>
            </a:extLst>
          </p:cNvPr>
          <p:cNvSpPr/>
          <p:nvPr/>
        </p:nvSpPr>
        <p:spPr>
          <a:xfrm>
            <a:off x="8878207" y="3082832"/>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AL3DES">
            <a:extLst>
              <a:ext uri="{FF2B5EF4-FFF2-40B4-BE49-F238E27FC236}">
                <a16:creationId xmlns:a16="http://schemas.microsoft.com/office/drawing/2014/main" id="{F866A3D0-A930-F426-E746-4C10652C222C}"/>
              </a:ext>
            </a:extLst>
          </p:cNvPr>
          <p:cNvSpPr txBox="1"/>
          <p:nvPr/>
        </p:nvSpPr>
        <p:spPr>
          <a:xfrm>
            <a:off x="8948591" y="3399434"/>
            <a:ext cx="2523642" cy="1200329"/>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Behavioral patterns manage object interactions and responsibilities.</a:t>
            </a:r>
          </a:p>
        </p:txBody>
      </p:sp>
      <p:sp>
        <p:nvSpPr>
          <p:cNvPr id="24" name="!!GOALS">
            <a:extLst>
              <a:ext uri="{FF2B5EF4-FFF2-40B4-BE49-F238E27FC236}">
                <a16:creationId xmlns:a16="http://schemas.microsoft.com/office/drawing/2014/main" id="{B9451A4A-77D5-C76D-D105-91BD8C688DF5}"/>
              </a:ext>
            </a:extLst>
          </p:cNvPr>
          <p:cNvSpPr txBox="1"/>
          <p:nvPr/>
        </p:nvSpPr>
        <p:spPr>
          <a:xfrm>
            <a:off x="2846437" y="277194"/>
            <a:ext cx="6499123" cy="1754326"/>
          </a:xfrm>
          <a:prstGeom prst="rect">
            <a:avLst/>
          </a:prstGeom>
          <a:noFill/>
        </p:spPr>
        <p:txBody>
          <a:bodyPr wrap="square" rtlCol="0">
            <a:spAutoFit/>
          </a:bodyPr>
          <a:lstStyle/>
          <a:p>
            <a:pPr algn="ctr"/>
            <a:r>
              <a:rPr lang="en-US" sz="5400" dirty="0">
                <a:solidFill>
                  <a:schemeClr val="tx1">
                    <a:lumMod val="75000"/>
                    <a:lumOff val="25000"/>
                  </a:schemeClr>
                </a:solidFill>
                <a:latin typeface="Montserrat" panose="00000800000000000000" pitchFamily="2" charset="0"/>
              </a:rPr>
              <a:t>types of design patterns</a:t>
            </a:r>
          </a:p>
        </p:txBody>
      </p:sp>
      <p:sp>
        <p:nvSpPr>
          <p:cNvPr id="38" name="!!Rectangle: Rounded Corners 1">
            <a:extLst>
              <a:ext uri="{FF2B5EF4-FFF2-40B4-BE49-F238E27FC236}">
                <a16:creationId xmlns:a16="http://schemas.microsoft.com/office/drawing/2014/main" id="{6E6CD559-5959-B991-263C-37DB9EC659AC}"/>
              </a:ext>
            </a:extLst>
          </p:cNvPr>
          <p:cNvSpPr/>
          <p:nvPr/>
        </p:nvSpPr>
        <p:spPr>
          <a:xfrm>
            <a:off x="1846006" y="7651136"/>
            <a:ext cx="8499987" cy="1420761"/>
          </a:xfrm>
          <a:prstGeom prst="roundRect">
            <a:avLst>
              <a:gd name="adj" fmla="val 50000"/>
            </a:avLst>
          </a:prstGeom>
          <a:solidFill>
            <a:schemeClr val="bg2">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OPIC TITLE">
            <a:extLst>
              <a:ext uri="{FF2B5EF4-FFF2-40B4-BE49-F238E27FC236}">
                <a16:creationId xmlns:a16="http://schemas.microsoft.com/office/drawing/2014/main" id="{88449570-6F21-B3CC-8408-BC9A249C41F7}"/>
              </a:ext>
            </a:extLst>
          </p:cNvPr>
          <p:cNvSpPr txBox="1"/>
          <p:nvPr/>
        </p:nvSpPr>
        <p:spPr>
          <a:xfrm>
            <a:off x="2175388" y="9147596"/>
            <a:ext cx="7841225" cy="1323439"/>
          </a:xfrm>
          <a:prstGeom prst="rect">
            <a:avLst/>
          </a:prstGeom>
          <a:noFill/>
        </p:spPr>
        <p:txBody>
          <a:bodyPr wrap="square" rtlCol="0">
            <a:spAutoFit/>
          </a:bodyPr>
          <a:lstStyle/>
          <a:p>
            <a:pPr algn="ctr"/>
            <a:r>
              <a:rPr lang="en-US" sz="8000" dirty="0">
                <a:solidFill>
                  <a:schemeClr val="tx1">
                    <a:lumMod val="75000"/>
                    <a:lumOff val="25000"/>
                  </a:schemeClr>
                </a:solidFill>
                <a:latin typeface="Montserrat" panose="00000800000000000000" pitchFamily="2" charset="0"/>
              </a:rPr>
              <a:t>TOPIC TITLE</a:t>
            </a:r>
          </a:p>
        </p:txBody>
      </p:sp>
      <p:sp>
        <p:nvSpPr>
          <p:cNvPr id="40" name="!!Rectangle: Rounded Corners 2">
            <a:extLst>
              <a:ext uri="{FF2B5EF4-FFF2-40B4-BE49-F238E27FC236}">
                <a16:creationId xmlns:a16="http://schemas.microsoft.com/office/drawing/2014/main" id="{AD03954F-8BFA-1483-7A69-585EE611F13B}"/>
              </a:ext>
            </a:extLst>
          </p:cNvPr>
          <p:cNvSpPr/>
          <p:nvPr/>
        </p:nvSpPr>
        <p:spPr>
          <a:xfrm>
            <a:off x="1846005" y="13766299"/>
            <a:ext cx="8499987" cy="4363565"/>
          </a:xfrm>
          <a:prstGeom prst="roundRect">
            <a:avLst>
              <a:gd name="adj" fmla="val 11469"/>
            </a:avLst>
          </a:prstGeom>
          <a:solidFill>
            <a:schemeClr val="bg2">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
            <a:extLst>
              <a:ext uri="{FF2B5EF4-FFF2-40B4-BE49-F238E27FC236}">
                <a16:creationId xmlns:a16="http://schemas.microsoft.com/office/drawing/2014/main" id="{C03368A3-58F4-0192-BD4D-20DC54DDA205}"/>
              </a:ext>
            </a:extLst>
          </p:cNvPr>
          <p:cNvSpPr/>
          <p:nvPr/>
        </p:nvSpPr>
        <p:spPr>
          <a:xfrm>
            <a:off x="2275245" y="18243971"/>
            <a:ext cx="3143250" cy="3143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CHAR1">
            <a:extLst>
              <a:ext uri="{FF2B5EF4-FFF2-40B4-BE49-F238E27FC236}">
                <a16:creationId xmlns:a16="http://schemas.microsoft.com/office/drawing/2014/main" id="{A0579805-A136-C726-2745-09F631CF4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8622" y="18314576"/>
            <a:ext cx="2916495" cy="3072645"/>
          </a:xfrm>
          <a:prstGeom prst="ellipse">
            <a:avLst/>
          </a:prstGeom>
        </p:spPr>
      </p:pic>
      <p:sp>
        <p:nvSpPr>
          <p:cNvPr id="43" name="!!DESCRIPTION">
            <a:extLst>
              <a:ext uri="{FF2B5EF4-FFF2-40B4-BE49-F238E27FC236}">
                <a16:creationId xmlns:a16="http://schemas.microsoft.com/office/drawing/2014/main" id="{745523F2-E1EC-FBCF-1473-03B42978E51D}"/>
              </a:ext>
            </a:extLst>
          </p:cNvPr>
          <p:cNvSpPr txBox="1"/>
          <p:nvPr/>
        </p:nvSpPr>
        <p:spPr>
          <a:xfrm>
            <a:off x="5531872" y="22767820"/>
            <a:ext cx="4240868" cy="2677656"/>
          </a:xfrm>
          <a:prstGeom prst="rect">
            <a:avLst/>
          </a:prstGeom>
          <a:noFill/>
        </p:spPr>
        <p:txBody>
          <a:bodyPr wrap="square" rtlCol="0">
            <a:spAutoFit/>
          </a:bodyPr>
          <a:lstStyle/>
          <a:p>
            <a:pPr algn="ctr"/>
            <a:r>
              <a:rPr lang="en-US" sz="2400" b="1" dirty="0">
                <a:solidFill>
                  <a:schemeClr val="tx1">
                    <a:lumMod val="75000"/>
                    <a:lumOff val="25000"/>
                  </a:schemeClr>
                </a:solidFill>
                <a:latin typeface="Montserrat Light" panose="00000400000000000000" pitchFamily="2" charset="0"/>
              </a:rPr>
              <a:t>The quick brown fox jumps over the lazy dog. The quick brown fox jumps over the lazy dog. The quick brown fox jumps over the lazy dog. </a:t>
            </a:r>
          </a:p>
          <a:p>
            <a:pPr algn="ctr"/>
            <a:endParaRPr lang="en-US" sz="2400" b="1" dirty="0">
              <a:solidFill>
                <a:schemeClr val="tx1">
                  <a:lumMod val="75000"/>
                  <a:lumOff val="25000"/>
                </a:schemeClr>
              </a:solidFill>
              <a:latin typeface="Montserrat Light" panose="00000400000000000000" pitchFamily="2" charset="0"/>
            </a:endParaRPr>
          </a:p>
        </p:txBody>
      </p:sp>
      <p:sp>
        <p:nvSpPr>
          <p:cNvPr id="23" name="!!TITLE">
            <a:extLst>
              <a:ext uri="{FF2B5EF4-FFF2-40B4-BE49-F238E27FC236}">
                <a16:creationId xmlns:a16="http://schemas.microsoft.com/office/drawing/2014/main" id="{9FA9DBB3-D6AD-7BD8-AE1B-5CCA51372025}"/>
              </a:ext>
            </a:extLst>
          </p:cNvPr>
          <p:cNvSpPr txBox="1"/>
          <p:nvPr/>
        </p:nvSpPr>
        <p:spPr>
          <a:xfrm>
            <a:off x="5502182" y="-6808795"/>
            <a:ext cx="6423118" cy="1200329"/>
          </a:xfrm>
          <a:prstGeom prst="rect">
            <a:avLst/>
          </a:prstGeom>
          <a:noFill/>
        </p:spPr>
        <p:txBody>
          <a:bodyPr wrap="square" rtlCol="0">
            <a:spAutoFit/>
          </a:bodyPr>
          <a:lstStyle/>
          <a:p>
            <a:r>
              <a:rPr lang="en-US" sz="7200" dirty="0">
                <a:solidFill>
                  <a:schemeClr val="bg1">
                    <a:lumMod val="50000"/>
                  </a:schemeClr>
                </a:solidFill>
                <a:latin typeface="Montserrat" panose="00000800000000000000" pitchFamily="2" charset="0"/>
              </a:rPr>
              <a:t>introduction</a:t>
            </a:r>
          </a:p>
        </p:txBody>
      </p:sp>
      <p:sp>
        <p:nvSpPr>
          <p:cNvPr id="25" name="!!LINE">
            <a:extLst>
              <a:ext uri="{FF2B5EF4-FFF2-40B4-BE49-F238E27FC236}">
                <a16:creationId xmlns:a16="http://schemas.microsoft.com/office/drawing/2014/main" id="{2C32F699-8A4B-5CEC-6C14-C1C3DED2BB50}"/>
              </a:ext>
            </a:extLst>
          </p:cNvPr>
          <p:cNvSpPr/>
          <p:nvPr/>
        </p:nvSpPr>
        <p:spPr>
          <a:xfrm>
            <a:off x="5702854" y="-3605969"/>
            <a:ext cx="5810965" cy="91440"/>
          </a:xfrm>
          <a:prstGeom prst="rect">
            <a:avLst/>
          </a:prstGeom>
          <a:solidFill>
            <a:srgbClr val="0B8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ESCRIPTION">
            <a:extLst>
              <a:ext uri="{FF2B5EF4-FFF2-40B4-BE49-F238E27FC236}">
                <a16:creationId xmlns:a16="http://schemas.microsoft.com/office/drawing/2014/main" id="{9D81EDC0-D4FD-44E1-DFEC-F78A063F6171}"/>
              </a:ext>
            </a:extLst>
          </p:cNvPr>
          <p:cNvSpPr txBox="1"/>
          <p:nvPr/>
        </p:nvSpPr>
        <p:spPr>
          <a:xfrm>
            <a:off x="5562510" y="-1849684"/>
            <a:ext cx="6011637" cy="1938992"/>
          </a:xfrm>
          <a:prstGeom prst="rect">
            <a:avLst/>
          </a:prstGeom>
          <a:noFill/>
        </p:spPr>
        <p:txBody>
          <a:bodyPr wrap="square" rtlCol="0">
            <a:spAutoFit/>
          </a:bodyPr>
          <a:lstStyle/>
          <a:p>
            <a:pPr algn="r"/>
            <a:r>
              <a:rPr lang="en-US" sz="2400" dirty="0">
                <a:solidFill>
                  <a:schemeClr val="bg1">
                    <a:lumMod val="50000"/>
                  </a:schemeClr>
                </a:solidFill>
                <a:latin typeface="Montserrat Light" panose="00000400000000000000" pitchFamily="2" charset="0"/>
              </a:rPr>
              <a:t>The quick brown fox jumps over the lazy dog. The quick brown fox jumps over the lazy dog. The quick brown fox jumps over the lazy dog. </a:t>
            </a:r>
          </a:p>
          <a:p>
            <a:pPr algn="r"/>
            <a:endParaRPr lang="en-US" sz="2400" dirty="0">
              <a:latin typeface="Montserrat Light" panose="00000400000000000000" pitchFamily="2" charset="0"/>
            </a:endParaRPr>
          </a:p>
        </p:txBody>
      </p:sp>
    </p:spTree>
    <p:extLst>
      <p:ext uri="{BB962C8B-B14F-4D97-AF65-F5344CB8AC3E}">
        <p14:creationId xmlns:p14="http://schemas.microsoft.com/office/powerpoint/2010/main" val="182341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5">
            <a:extLst>
              <a:ext uri="{FF2B5EF4-FFF2-40B4-BE49-F238E27FC236}">
                <a16:creationId xmlns:a16="http://schemas.microsoft.com/office/drawing/2014/main" id="{8B490AB5-D188-04F6-4D2A-6B641C50BD51}"/>
              </a:ext>
            </a:extLst>
          </p:cNvPr>
          <p:cNvSpPr/>
          <p:nvPr/>
        </p:nvSpPr>
        <p:spPr>
          <a:xfrm>
            <a:off x="354108" y="5024273"/>
            <a:ext cx="7315200" cy="7315200"/>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4">
            <a:extLst>
              <a:ext uri="{FF2B5EF4-FFF2-40B4-BE49-F238E27FC236}">
                <a16:creationId xmlns:a16="http://schemas.microsoft.com/office/drawing/2014/main" id="{A7223CAB-765F-8624-4750-4893CEB80607}"/>
              </a:ext>
            </a:extLst>
          </p:cNvPr>
          <p:cNvSpPr/>
          <p:nvPr/>
        </p:nvSpPr>
        <p:spPr>
          <a:xfrm>
            <a:off x="287058" y="-5098761"/>
            <a:ext cx="7315200" cy="7315200"/>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3">
            <a:extLst>
              <a:ext uri="{FF2B5EF4-FFF2-40B4-BE49-F238E27FC236}">
                <a16:creationId xmlns:a16="http://schemas.microsoft.com/office/drawing/2014/main" id="{DBDEB806-B13A-286B-0AFF-C28AC4C6D99C}"/>
              </a:ext>
            </a:extLst>
          </p:cNvPr>
          <p:cNvSpPr/>
          <p:nvPr/>
        </p:nvSpPr>
        <p:spPr>
          <a:xfrm>
            <a:off x="13510681" y="2302201"/>
            <a:ext cx="6488132" cy="4218073"/>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1">
            <a:extLst>
              <a:ext uri="{FF2B5EF4-FFF2-40B4-BE49-F238E27FC236}">
                <a16:creationId xmlns:a16="http://schemas.microsoft.com/office/drawing/2014/main" id="{84E3511D-9745-E0E5-5989-A21951AD9D6B}"/>
              </a:ext>
            </a:extLst>
          </p:cNvPr>
          <p:cNvSpPr/>
          <p:nvPr/>
        </p:nvSpPr>
        <p:spPr>
          <a:xfrm>
            <a:off x="8121795" y="-114300"/>
            <a:ext cx="4347404" cy="7086600"/>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1TITLE">
            <a:extLst>
              <a:ext uri="{FF2B5EF4-FFF2-40B4-BE49-F238E27FC236}">
                <a16:creationId xmlns:a16="http://schemas.microsoft.com/office/drawing/2014/main" id="{632A5C37-48FF-22AD-D988-34762BD06159}"/>
              </a:ext>
            </a:extLst>
          </p:cNvPr>
          <p:cNvSpPr txBox="1"/>
          <p:nvPr/>
        </p:nvSpPr>
        <p:spPr>
          <a:xfrm>
            <a:off x="8121795" y="3452643"/>
            <a:ext cx="3894917" cy="1384995"/>
          </a:xfrm>
          <a:prstGeom prst="rect">
            <a:avLst/>
          </a:prstGeom>
          <a:noFill/>
        </p:spPr>
        <p:txBody>
          <a:bodyPr wrap="square" rtlCol="0">
            <a:spAutoFit/>
          </a:bodyPr>
          <a:lstStyle/>
          <a:p>
            <a:pPr algn="r"/>
            <a:r>
              <a:rPr lang="en-US" sz="2800" dirty="0">
                <a:solidFill>
                  <a:schemeClr val="bg1"/>
                </a:solidFill>
                <a:latin typeface="Montserrat" panose="00000800000000000000" pitchFamily="2" charset="0"/>
              </a:rPr>
              <a:t>behavioral patterns</a:t>
            </a:r>
          </a:p>
          <a:p>
            <a:pPr algn="r"/>
            <a:r>
              <a:rPr lang="en-US" sz="2800" dirty="0">
                <a:solidFill>
                  <a:schemeClr val="bg1"/>
                </a:solidFill>
                <a:latin typeface="Montserrat" panose="00000800000000000000" pitchFamily="2" charset="0"/>
              </a:rPr>
              <a:t>examples</a:t>
            </a:r>
          </a:p>
          <a:p>
            <a:pPr algn="r"/>
            <a:endParaRPr lang="en-US" sz="2800" dirty="0">
              <a:solidFill>
                <a:schemeClr val="bg1"/>
              </a:solidFill>
              <a:latin typeface="Montserrat" panose="00000800000000000000" pitchFamily="2" charset="0"/>
            </a:endParaRPr>
          </a:p>
        </p:txBody>
      </p:sp>
      <p:sp>
        <p:nvSpPr>
          <p:cNvPr id="6" name="!!T1des">
            <a:extLst>
              <a:ext uri="{FF2B5EF4-FFF2-40B4-BE49-F238E27FC236}">
                <a16:creationId xmlns:a16="http://schemas.microsoft.com/office/drawing/2014/main" id="{4FFB6B94-13F0-CAAB-1149-C9CC65E4AFA3}"/>
              </a:ext>
            </a:extLst>
          </p:cNvPr>
          <p:cNvSpPr txBox="1"/>
          <p:nvPr/>
        </p:nvSpPr>
        <p:spPr>
          <a:xfrm>
            <a:off x="8869737" y="4521530"/>
            <a:ext cx="3146975" cy="584775"/>
          </a:xfrm>
          <a:prstGeom prst="rect">
            <a:avLst/>
          </a:prstGeom>
          <a:noFill/>
        </p:spPr>
        <p:txBody>
          <a:bodyPr wrap="square" rtlCol="0">
            <a:spAutoFit/>
          </a:bodyPr>
          <a:lstStyle/>
          <a:p>
            <a:pPr algn="r"/>
            <a:r>
              <a:rPr lang="en-US" sz="1600" dirty="0">
                <a:solidFill>
                  <a:schemeClr val="bg1"/>
                </a:solidFill>
                <a:latin typeface="Montserrat Light" panose="00000400000000000000" pitchFamily="2" charset="0"/>
              </a:rPr>
              <a:t>manage object interactions and responsibilities.</a:t>
            </a:r>
          </a:p>
        </p:txBody>
      </p:sp>
      <p:graphicFrame>
        <p:nvGraphicFramePr>
          <p:cNvPr id="27" name="!!Chart 11">
            <a:extLst>
              <a:ext uri="{FF2B5EF4-FFF2-40B4-BE49-F238E27FC236}">
                <a16:creationId xmlns:a16="http://schemas.microsoft.com/office/drawing/2014/main" id="{CD075E0F-6D37-340C-E1F4-CE22620BB1C7}"/>
              </a:ext>
            </a:extLst>
          </p:cNvPr>
          <p:cNvGraphicFramePr/>
          <p:nvPr/>
        </p:nvGraphicFramePr>
        <p:xfrm>
          <a:off x="14052578" y="2625633"/>
          <a:ext cx="5610662" cy="3736383"/>
        </p:xfrm>
        <a:graphic>
          <a:graphicData uri="http://schemas.openxmlformats.org/drawingml/2006/chart">
            <c:chart xmlns:c="http://schemas.openxmlformats.org/drawingml/2006/chart" xmlns:r="http://schemas.openxmlformats.org/officeDocument/2006/relationships" r:id="rId2"/>
          </a:graphicData>
        </a:graphic>
      </p:graphicFrame>
      <p:sp>
        <p:nvSpPr>
          <p:cNvPr id="8" name="!!CTB" hidden="1">
            <a:extLst>
              <a:ext uri="{FF2B5EF4-FFF2-40B4-BE49-F238E27FC236}">
                <a16:creationId xmlns:a16="http://schemas.microsoft.com/office/drawing/2014/main" id="{971307C7-FAFA-114D-5943-2C139D1B4EA7}"/>
              </a:ext>
            </a:extLst>
          </p:cNvPr>
          <p:cNvSpPr/>
          <p:nvPr/>
        </p:nvSpPr>
        <p:spPr>
          <a:xfrm>
            <a:off x="4591300" y="590009"/>
            <a:ext cx="7412951" cy="936241"/>
          </a:xfrm>
          <a:prstGeom prst="roundRect">
            <a:avLst>
              <a:gd name="adj" fmla="val 50000"/>
            </a:avLst>
          </a:prstGeom>
          <a:solidFill>
            <a:schemeClr val="accent5">
              <a:lumMod val="40000"/>
              <a:lumOff val="60000"/>
              <a:alpha val="48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hartTitle">
            <a:extLst>
              <a:ext uri="{FF2B5EF4-FFF2-40B4-BE49-F238E27FC236}">
                <a16:creationId xmlns:a16="http://schemas.microsoft.com/office/drawing/2014/main" id="{586FE5CF-C4F4-2709-E67C-09646C3B1F9F}"/>
              </a:ext>
            </a:extLst>
          </p:cNvPr>
          <p:cNvSpPr txBox="1"/>
          <p:nvPr/>
        </p:nvSpPr>
        <p:spPr>
          <a:xfrm>
            <a:off x="13277878" y="508952"/>
            <a:ext cx="7274326" cy="1107996"/>
          </a:xfrm>
          <a:prstGeom prst="rect">
            <a:avLst/>
          </a:prstGeom>
          <a:noFill/>
        </p:spPr>
        <p:txBody>
          <a:bodyPr wrap="square" rtlCol="0">
            <a:spAutoFit/>
          </a:bodyPr>
          <a:lstStyle/>
          <a:p>
            <a:r>
              <a:rPr lang="en-US" sz="6600" dirty="0">
                <a:latin typeface="Montserrat" panose="00000800000000000000" pitchFamily="2" charset="0"/>
              </a:rPr>
              <a:t>Chart Title Here</a:t>
            </a:r>
          </a:p>
        </p:txBody>
      </p:sp>
      <p:sp>
        <p:nvSpPr>
          <p:cNvPr id="28" name="!!Tdes">
            <a:extLst>
              <a:ext uri="{FF2B5EF4-FFF2-40B4-BE49-F238E27FC236}">
                <a16:creationId xmlns:a16="http://schemas.microsoft.com/office/drawing/2014/main" id="{D4F7FF10-5394-ABE8-ACB7-3E18211CFD7C}"/>
              </a:ext>
            </a:extLst>
          </p:cNvPr>
          <p:cNvSpPr txBox="1"/>
          <p:nvPr/>
        </p:nvSpPr>
        <p:spPr>
          <a:xfrm>
            <a:off x="13350386" y="1445193"/>
            <a:ext cx="7201818" cy="1015663"/>
          </a:xfrm>
          <a:prstGeom prst="rect">
            <a:avLst/>
          </a:prstGeom>
          <a:noFill/>
        </p:spPr>
        <p:txBody>
          <a:bodyPr wrap="square" rtlCol="0">
            <a:spAutoFit/>
          </a:bodyPr>
          <a:lstStyle/>
          <a:p>
            <a:r>
              <a:rPr lang="en-US" sz="2000" dirty="0">
                <a:latin typeface="Montserrat Light" panose="00000400000000000000" pitchFamily="2" charset="0"/>
              </a:rPr>
              <a:t>The quick brown fox jumps over the lazy dog. The quick brown fox jumps over the lazy dog. </a:t>
            </a:r>
          </a:p>
          <a:p>
            <a:endParaRPr lang="en-US" sz="2000" dirty="0">
              <a:latin typeface="Montserrat Light" panose="00000400000000000000" pitchFamily="2" charset="0"/>
            </a:endParaRPr>
          </a:p>
        </p:txBody>
      </p:sp>
      <p:sp>
        <p:nvSpPr>
          <p:cNvPr id="18" name="!!S1">
            <a:extLst>
              <a:ext uri="{FF2B5EF4-FFF2-40B4-BE49-F238E27FC236}">
                <a16:creationId xmlns:a16="http://schemas.microsoft.com/office/drawing/2014/main" id="{C0E15D98-97F9-DB37-0E50-8D390E04725F}"/>
              </a:ext>
            </a:extLst>
          </p:cNvPr>
          <p:cNvSpPr/>
          <p:nvPr/>
        </p:nvSpPr>
        <p:spPr>
          <a:xfrm>
            <a:off x="866962" y="1448919"/>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1">
            <a:extLst>
              <a:ext uri="{FF2B5EF4-FFF2-40B4-BE49-F238E27FC236}">
                <a16:creationId xmlns:a16="http://schemas.microsoft.com/office/drawing/2014/main" id="{F986436C-8BF8-7072-910B-AAAE633D7033}"/>
              </a:ext>
            </a:extLst>
          </p:cNvPr>
          <p:cNvSpPr txBox="1"/>
          <p:nvPr/>
        </p:nvSpPr>
        <p:spPr>
          <a:xfrm>
            <a:off x="1029728" y="1616948"/>
            <a:ext cx="5514905" cy="461665"/>
          </a:xfrm>
          <a:prstGeom prst="rect">
            <a:avLst/>
          </a:prstGeom>
          <a:noFill/>
        </p:spPr>
        <p:txBody>
          <a:bodyPr wrap="square" rtlCol="0">
            <a:spAutoFit/>
          </a:bodyPr>
          <a:lstStyle/>
          <a:p>
            <a:pPr algn="ctr"/>
            <a:r>
              <a:rPr lang="en-US" sz="2400" dirty="0">
                <a:latin typeface="Montserrat" panose="00000800000000000000" pitchFamily="2" charset="0"/>
              </a:rPr>
              <a:t>Observer Pattern (PubSub)</a:t>
            </a:r>
          </a:p>
        </p:txBody>
      </p:sp>
      <p:sp>
        <p:nvSpPr>
          <p:cNvPr id="21" name="!!S2">
            <a:extLst>
              <a:ext uri="{FF2B5EF4-FFF2-40B4-BE49-F238E27FC236}">
                <a16:creationId xmlns:a16="http://schemas.microsoft.com/office/drawing/2014/main" id="{03345AF7-8749-BAD5-604B-BD0CC93BAD08}"/>
              </a:ext>
            </a:extLst>
          </p:cNvPr>
          <p:cNvSpPr/>
          <p:nvPr/>
        </p:nvSpPr>
        <p:spPr>
          <a:xfrm>
            <a:off x="866962" y="2612038"/>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E2">
            <a:extLst>
              <a:ext uri="{FF2B5EF4-FFF2-40B4-BE49-F238E27FC236}">
                <a16:creationId xmlns:a16="http://schemas.microsoft.com/office/drawing/2014/main" id="{D7B0F8B8-6749-50AB-2708-57645E9114B3}"/>
              </a:ext>
            </a:extLst>
          </p:cNvPr>
          <p:cNvSpPr txBox="1"/>
          <p:nvPr/>
        </p:nvSpPr>
        <p:spPr>
          <a:xfrm>
            <a:off x="1029728" y="2780067"/>
            <a:ext cx="5514905" cy="461665"/>
          </a:xfrm>
          <a:prstGeom prst="rect">
            <a:avLst/>
          </a:prstGeom>
          <a:noFill/>
        </p:spPr>
        <p:txBody>
          <a:bodyPr wrap="square" rtlCol="0">
            <a:spAutoFit/>
          </a:bodyPr>
          <a:lstStyle/>
          <a:p>
            <a:pPr algn="ctr"/>
            <a:r>
              <a:rPr lang="en-US" sz="2400" dirty="0">
                <a:latin typeface="Montserrat" panose="00000800000000000000" pitchFamily="2" charset="0"/>
              </a:rPr>
              <a:t>Strategy Pattern</a:t>
            </a:r>
          </a:p>
        </p:txBody>
      </p:sp>
      <p:sp>
        <p:nvSpPr>
          <p:cNvPr id="24" name="!!S3">
            <a:extLst>
              <a:ext uri="{FF2B5EF4-FFF2-40B4-BE49-F238E27FC236}">
                <a16:creationId xmlns:a16="http://schemas.microsoft.com/office/drawing/2014/main" id="{1BBC6414-37FA-D9E7-AE3A-928813AC3D0F}"/>
              </a:ext>
            </a:extLst>
          </p:cNvPr>
          <p:cNvSpPr/>
          <p:nvPr/>
        </p:nvSpPr>
        <p:spPr>
          <a:xfrm>
            <a:off x="866962" y="3775157"/>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3">
            <a:extLst>
              <a:ext uri="{FF2B5EF4-FFF2-40B4-BE49-F238E27FC236}">
                <a16:creationId xmlns:a16="http://schemas.microsoft.com/office/drawing/2014/main" id="{5979EB0B-6B36-3EE1-67BA-9EC703607975}"/>
              </a:ext>
            </a:extLst>
          </p:cNvPr>
          <p:cNvSpPr txBox="1"/>
          <p:nvPr/>
        </p:nvSpPr>
        <p:spPr>
          <a:xfrm>
            <a:off x="1029728" y="3943186"/>
            <a:ext cx="5514905" cy="461665"/>
          </a:xfrm>
          <a:prstGeom prst="rect">
            <a:avLst/>
          </a:prstGeom>
          <a:noFill/>
        </p:spPr>
        <p:txBody>
          <a:bodyPr wrap="square" rtlCol="0">
            <a:spAutoFit/>
          </a:bodyPr>
          <a:lstStyle/>
          <a:p>
            <a:pPr algn="ctr"/>
            <a:r>
              <a:rPr lang="en-US" sz="2400" dirty="0">
                <a:latin typeface="Montserrat" panose="00000800000000000000" pitchFamily="2" charset="0"/>
              </a:rPr>
              <a:t>Memento Pattern</a:t>
            </a:r>
          </a:p>
        </p:txBody>
      </p:sp>
      <p:sp>
        <p:nvSpPr>
          <p:cNvPr id="30" name="!!S4">
            <a:extLst>
              <a:ext uri="{FF2B5EF4-FFF2-40B4-BE49-F238E27FC236}">
                <a16:creationId xmlns:a16="http://schemas.microsoft.com/office/drawing/2014/main" id="{7326F7DD-3274-8B4F-2ED8-8DDB55C16966}"/>
              </a:ext>
            </a:extLst>
          </p:cNvPr>
          <p:cNvSpPr/>
          <p:nvPr/>
        </p:nvSpPr>
        <p:spPr>
          <a:xfrm>
            <a:off x="866962" y="4938276"/>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4">
            <a:extLst>
              <a:ext uri="{FF2B5EF4-FFF2-40B4-BE49-F238E27FC236}">
                <a16:creationId xmlns:a16="http://schemas.microsoft.com/office/drawing/2014/main" id="{4AD90623-2294-6926-0B44-D0D8D81FB2C5}"/>
              </a:ext>
            </a:extLst>
          </p:cNvPr>
          <p:cNvSpPr txBox="1"/>
          <p:nvPr/>
        </p:nvSpPr>
        <p:spPr>
          <a:xfrm>
            <a:off x="1029728" y="5106305"/>
            <a:ext cx="5514905" cy="461665"/>
          </a:xfrm>
          <a:prstGeom prst="rect">
            <a:avLst/>
          </a:prstGeom>
          <a:noFill/>
        </p:spPr>
        <p:txBody>
          <a:bodyPr wrap="square" rtlCol="0">
            <a:spAutoFit/>
          </a:bodyPr>
          <a:lstStyle/>
          <a:p>
            <a:pPr algn="ctr"/>
            <a:r>
              <a:rPr lang="en-US" sz="2400" dirty="0">
                <a:latin typeface="Montserrat" panose="00000800000000000000" pitchFamily="2" charset="0"/>
              </a:rPr>
              <a:t>Interpreter Pattern</a:t>
            </a:r>
          </a:p>
        </p:txBody>
      </p:sp>
    </p:spTree>
    <p:extLst>
      <p:ext uri="{BB962C8B-B14F-4D97-AF65-F5344CB8AC3E}">
        <p14:creationId xmlns:p14="http://schemas.microsoft.com/office/powerpoint/2010/main" val="3689275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hidden="1">
            <a:extLst>
              <a:ext uri="{FF2B5EF4-FFF2-40B4-BE49-F238E27FC236}">
                <a16:creationId xmlns:a16="http://schemas.microsoft.com/office/drawing/2014/main" id="{2CF9A245-2D45-CB49-21C9-2F0CE149A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4460" y="6400475"/>
            <a:ext cx="457540" cy="457540"/>
          </a:xfrm>
          <a:prstGeom prst="rect">
            <a:avLst/>
          </a:prstGeom>
        </p:spPr>
      </p:pic>
      <p:sp>
        <p:nvSpPr>
          <p:cNvPr id="21" name="!!S1">
            <a:extLst>
              <a:ext uri="{FF2B5EF4-FFF2-40B4-BE49-F238E27FC236}">
                <a16:creationId xmlns:a16="http://schemas.microsoft.com/office/drawing/2014/main" id="{73AE5B48-5723-5F37-5F49-8890FD2E339F}"/>
              </a:ext>
            </a:extLst>
          </p:cNvPr>
          <p:cNvSpPr/>
          <p:nvPr/>
        </p:nvSpPr>
        <p:spPr>
          <a:xfrm>
            <a:off x="8362060" y="-4114800"/>
            <a:ext cx="3657600" cy="36576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2">
            <a:extLst>
              <a:ext uri="{FF2B5EF4-FFF2-40B4-BE49-F238E27FC236}">
                <a16:creationId xmlns:a16="http://schemas.microsoft.com/office/drawing/2014/main" id="{61C32C9A-BE7D-CDF5-6432-FDDD838A20D9}"/>
              </a:ext>
            </a:extLst>
          </p:cNvPr>
          <p:cNvSpPr/>
          <p:nvPr/>
        </p:nvSpPr>
        <p:spPr>
          <a:xfrm>
            <a:off x="172340" y="-4114800"/>
            <a:ext cx="3657600" cy="36576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S3">
            <a:extLst>
              <a:ext uri="{FF2B5EF4-FFF2-40B4-BE49-F238E27FC236}">
                <a16:creationId xmlns:a16="http://schemas.microsoft.com/office/drawing/2014/main" id="{AF219A5A-E4A4-2FB3-8FE4-0E701C79AD89}"/>
              </a:ext>
            </a:extLst>
          </p:cNvPr>
          <p:cNvSpPr/>
          <p:nvPr/>
        </p:nvSpPr>
        <p:spPr>
          <a:xfrm>
            <a:off x="4267200" y="-4114800"/>
            <a:ext cx="3657600" cy="36576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OAL1">
            <a:extLst>
              <a:ext uri="{FF2B5EF4-FFF2-40B4-BE49-F238E27FC236}">
                <a16:creationId xmlns:a16="http://schemas.microsoft.com/office/drawing/2014/main" id="{B0A069E0-3AA4-DAC9-BDC5-45B10C719359}"/>
              </a:ext>
            </a:extLst>
          </p:cNvPr>
          <p:cNvSpPr txBox="1"/>
          <p:nvPr/>
        </p:nvSpPr>
        <p:spPr>
          <a:xfrm>
            <a:off x="1197428" y="-3732989"/>
            <a:ext cx="1567543" cy="830997"/>
          </a:xfrm>
          <a:prstGeom prst="rect">
            <a:avLst/>
          </a:prstGeom>
          <a:noFill/>
        </p:spPr>
        <p:txBody>
          <a:bodyPr wrap="square" rtlCol="0">
            <a:spAutoFit/>
          </a:bodyPr>
          <a:lstStyle/>
          <a:p>
            <a:pPr algn="ctr"/>
            <a:r>
              <a:rPr lang="en-US" sz="4800" dirty="0">
                <a:solidFill>
                  <a:schemeClr val="bg1"/>
                </a:solidFill>
                <a:latin typeface="Montserrat" panose="00000800000000000000" pitchFamily="2" charset="0"/>
              </a:rPr>
              <a:t>01</a:t>
            </a:r>
          </a:p>
        </p:txBody>
      </p:sp>
      <p:sp>
        <p:nvSpPr>
          <p:cNvPr id="28" name="!!GOAL1LINE">
            <a:extLst>
              <a:ext uri="{FF2B5EF4-FFF2-40B4-BE49-F238E27FC236}">
                <a16:creationId xmlns:a16="http://schemas.microsoft.com/office/drawing/2014/main" id="{B9AC6864-2BCF-988F-D0ED-3087A6A2A2B9}"/>
              </a:ext>
            </a:extLst>
          </p:cNvPr>
          <p:cNvSpPr/>
          <p:nvPr/>
        </p:nvSpPr>
        <p:spPr>
          <a:xfrm>
            <a:off x="667656" y="-2948055"/>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GOAL1DES">
            <a:extLst>
              <a:ext uri="{FF2B5EF4-FFF2-40B4-BE49-F238E27FC236}">
                <a16:creationId xmlns:a16="http://schemas.microsoft.com/office/drawing/2014/main" id="{2B9BCBA5-564F-28D3-883D-EC5140BFA2C8}"/>
              </a:ext>
            </a:extLst>
          </p:cNvPr>
          <p:cNvSpPr txBox="1"/>
          <p:nvPr/>
        </p:nvSpPr>
        <p:spPr>
          <a:xfrm>
            <a:off x="719378" y="-2631453"/>
            <a:ext cx="2523642" cy="1477328"/>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The quick brown fox jumps over the lazy dog. The quick brown fox jumps over the lazy dog.</a:t>
            </a:r>
            <a:endParaRPr lang="en-US" sz="2000" dirty="0">
              <a:solidFill>
                <a:schemeClr val="bg1"/>
              </a:solidFill>
              <a:latin typeface="Montserrat Light" panose="00000400000000000000" pitchFamily="2" charset="0"/>
            </a:endParaRPr>
          </a:p>
        </p:txBody>
      </p:sp>
      <p:sp>
        <p:nvSpPr>
          <p:cNvPr id="30" name="!!GOAL2">
            <a:extLst>
              <a:ext uri="{FF2B5EF4-FFF2-40B4-BE49-F238E27FC236}">
                <a16:creationId xmlns:a16="http://schemas.microsoft.com/office/drawing/2014/main" id="{92C144FD-0101-BF5B-EC84-8DA9F6B5FA4B}"/>
              </a:ext>
            </a:extLst>
          </p:cNvPr>
          <p:cNvSpPr txBox="1"/>
          <p:nvPr/>
        </p:nvSpPr>
        <p:spPr>
          <a:xfrm>
            <a:off x="5312228" y="-3752039"/>
            <a:ext cx="1567543" cy="830997"/>
          </a:xfrm>
          <a:prstGeom prst="rect">
            <a:avLst/>
          </a:prstGeom>
          <a:noFill/>
        </p:spPr>
        <p:txBody>
          <a:bodyPr wrap="square" rtlCol="0">
            <a:spAutoFit/>
          </a:bodyPr>
          <a:lstStyle/>
          <a:p>
            <a:pPr algn="ctr"/>
            <a:r>
              <a:rPr lang="en-US" sz="4800" dirty="0">
                <a:solidFill>
                  <a:schemeClr val="bg1"/>
                </a:solidFill>
                <a:latin typeface="Montserrat" panose="00000800000000000000" pitchFamily="2" charset="0"/>
              </a:rPr>
              <a:t>02</a:t>
            </a:r>
          </a:p>
        </p:txBody>
      </p:sp>
      <p:sp>
        <p:nvSpPr>
          <p:cNvPr id="31" name="!!GOAL2LINE">
            <a:extLst>
              <a:ext uri="{FF2B5EF4-FFF2-40B4-BE49-F238E27FC236}">
                <a16:creationId xmlns:a16="http://schemas.microsoft.com/office/drawing/2014/main" id="{54408DFC-065D-78B3-D23F-1B00ED4F5383}"/>
              </a:ext>
            </a:extLst>
          </p:cNvPr>
          <p:cNvSpPr/>
          <p:nvPr/>
        </p:nvSpPr>
        <p:spPr>
          <a:xfrm>
            <a:off x="4782456" y="-2967105"/>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AL2DES">
            <a:extLst>
              <a:ext uri="{FF2B5EF4-FFF2-40B4-BE49-F238E27FC236}">
                <a16:creationId xmlns:a16="http://schemas.microsoft.com/office/drawing/2014/main" id="{D8F75CAB-3E29-3FA1-829F-F6E45BD0CE0C}"/>
              </a:ext>
            </a:extLst>
          </p:cNvPr>
          <p:cNvSpPr txBox="1"/>
          <p:nvPr/>
        </p:nvSpPr>
        <p:spPr>
          <a:xfrm>
            <a:off x="4834178" y="-2650503"/>
            <a:ext cx="2523642" cy="1477328"/>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The quick brown fox jumps over the lazy dog. The quick brown fox jumps over the lazy dog.</a:t>
            </a:r>
            <a:endParaRPr lang="en-US" sz="2000" dirty="0">
              <a:solidFill>
                <a:schemeClr val="bg1"/>
              </a:solidFill>
              <a:latin typeface="Montserrat Light" panose="00000400000000000000" pitchFamily="2" charset="0"/>
            </a:endParaRPr>
          </a:p>
        </p:txBody>
      </p:sp>
      <p:sp>
        <p:nvSpPr>
          <p:cNvPr id="33" name="!!GOAL3">
            <a:extLst>
              <a:ext uri="{FF2B5EF4-FFF2-40B4-BE49-F238E27FC236}">
                <a16:creationId xmlns:a16="http://schemas.microsoft.com/office/drawing/2014/main" id="{BF3D61E1-313E-CCCB-70F9-B7878D3B8B45}"/>
              </a:ext>
            </a:extLst>
          </p:cNvPr>
          <p:cNvSpPr txBox="1"/>
          <p:nvPr/>
        </p:nvSpPr>
        <p:spPr>
          <a:xfrm>
            <a:off x="9407979" y="-3798102"/>
            <a:ext cx="1567543" cy="830997"/>
          </a:xfrm>
          <a:prstGeom prst="rect">
            <a:avLst/>
          </a:prstGeom>
          <a:noFill/>
        </p:spPr>
        <p:txBody>
          <a:bodyPr wrap="square" rtlCol="0">
            <a:spAutoFit/>
          </a:bodyPr>
          <a:lstStyle/>
          <a:p>
            <a:pPr algn="ctr"/>
            <a:r>
              <a:rPr lang="en-US" sz="4800" dirty="0">
                <a:solidFill>
                  <a:schemeClr val="bg1"/>
                </a:solidFill>
                <a:latin typeface="Montserrat" panose="00000800000000000000" pitchFamily="2" charset="0"/>
              </a:rPr>
              <a:t>03</a:t>
            </a:r>
          </a:p>
        </p:txBody>
      </p:sp>
      <p:sp>
        <p:nvSpPr>
          <p:cNvPr id="34" name="!!GOAL3LINE">
            <a:extLst>
              <a:ext uri="{FF2B5EF4-FFF2-40B4-BE49-F238E27FC236}">
                <a16:creationId xmlns:a16="http://schemas.microsoft.com/office/drawing/2014/main" id="{E4CFA0DD-F055-A4AD-7D70-354FA92E9F1E}"/>
              </a:ext>
            </a:extLst>
          </p:cNvPr>
          <p:cNvSpPr/>
          <p:nvPr/>
        </p:nvSpPr>
        <p:spPr>
          <a:xfrm>
            <a:off x="8878207" y="-3013168"/>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OAL3DES">
            <a:extLst>
              <a:ext uri="{FF2B5EF4-FFF2-40B4-BE49-F238E27FC236}">
                <a16:creationId xmlns:a16="http://schemas.microsoft.com/office/drawing/2014/main" id="{A2819FFF-5B9F-F90D-0757-B0ABBDECA2A2}"/>
              </a:ext>
            </a:extLst>
          </p:cNvPr>
          <p:cNvSpPr txBox="1"/>
          <p:nvPr/>
        </p:nvSpPr>
        <p:spPr>
          <a:xfrm>
            <a:off x="8929929" y="-2696566"/>
            <a:ext cx="2523642" cy="1477328"/>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The quick brown fox jumps over the lazy dog. The quick brown fox jumps over the lazy dog.</a:t>
            </a:r>
            <a:endParaRPr lang="en-US" sz="2000" dirty="0">
              <a:solidFill>
                <a:schemeClr val="bg1"/>
              </a:solidFill>
              <a:latin typeface="Montserrat Light" panose="00000400000000000000" pitchFamily="2" charset="0"/>
            </a:endParaRPr>
          </a:p>
        </p:txBody>
      </p:sp>
      <p:sp>
        <p:nvSpPr>
          <p:cNvPr id="19" name="!!S4">
            <a:extLst>
              <a:ext uri="{FF2B5EF4-FFF2-40B4-BE49-F238E27FC236}">
                <a16:creationId xmlns:a16="http://schemas.microsoft.com/office/drawing/2014/main" id="{A7223CAB-765F-8624-4750-4893CEB80607}"/>
              </a:ext>
            </a:extLst>
          </p:cNvPr>
          <p:cNvSpPr/>
          <p:nvPr/>
        </p:nvSpPr>
        <p:spPr>
          <a:xfrm>
            <a:off x="-3657600" y="-228600"/>
            <a:ext cx="7315200" cy="7315200"/>
          </a:xfrm>
          <a:prstGeom prst="ellipse">
            <a:avLst/>
          </a:prstGeom>
          <a:gradFill>
            <a:gsLst>
              <a:gs pos="0">
                <a:srgbClr val="0B8F9D"/>
              </a:gs>
              <a:gs pos="99115">
                <a:schemeClr val="bg1">
                  <a:lumMod val="85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5">
            <a:extLst>
              <a:ext uri="{FF2B5EF4-FFF2-40B4-BE49-F238E27FC236}">
                <a16:creationId xmlns:a16="http://schemas.microsoft.com/office/drawing/2014/main" id="{8B490AB5-D188-04F6-4D2A-6B641C50BD51}"/>
              </a:ext>
            </a:extLst>
          </p:cNvPr>
          <p:cNvSpPr/>
          <p:nvPr/>
        </p:nvSpPr>
        <p:spPr>
          <a:xfrm>
            <a:off x="8534400" y="-228600"/>
            <a:ext cx="7315200" cy="7315200"/>
          </a:xfrm>
          <a:prstGeom prst="ellipse">
            <a:avLst/>
          </a:prstGeom>
          <a:gradFill>
            <a:gsLst>
              <a:gs pos="0">
                <a:srgbClr val="0B8F9D"/>
              </a:gs>
              <a:gs pos="99115">
                <a:schemeClr val="bg1">
                  <a:lumMod val="85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Rounded Corners 1">
            <a:extLst>
              <a:ext uri="{FF2B5EF4-FFF2-40B4-BE49-F238E27FC236}">
                <a16:creationId xmlns:a16="http://schemas.microsoft.com/office/drawing/2014/main" id="{52C6322D-8BC5-58E1-3734-A059ED6A500C}"/>
              </a:ext>
            </a:extLst>
          </p:cNvPr>
          <p:cNvSpPr/>
          <p:nvPr/>
        </p:nvSpPr>
        <p:spPr>
          <a:xfrm>
            <a:off x="1846006" y="437536"/>
            <a:ext cx="8499987" cy="1420761"/>
          </a:xfrm>
          <a:prstGeom prst="roundRect">
            <a:avLst>
              <a:gd name="adj" fmla="val 50000"/>
            </a:avLst>
          </a:prstGeom>
          <a:solidFill>
            <a:schemeClr val="bg2">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OPIC TITLE">
            <a:extLst>
              <a:ext uri="{FF2B5EF4-FFF2-40B4-BE49-F238E27FC236}">
                <a16:creationId xmlns:a16="http://schemas.microsoft.com/office/drawing/2014/main" id="{E0369ABA-B66E-185B-D2C5-CC32A7A5D14F}"/>
              </a:ext>
            </a:extLst>
          </p:cNvPr>
          <p:cNvSpPr txBox="1"/>
          <p:nvPr/>
        </p:nvSpPr>
        <p:spPr>
          <a:xfrm>
            <a:off x="2175388" y="346241"/>
            <a:ext cx="7841225" cy="1569660"/>
          </a:xfrm>
          <a:prstGeom prst="rect">
            <a:avLst/>
          </a:prstGeom>
          <a:noFill/>
        </p:spPr>
        <p:txBody>
          <a:bodyPr wrap="square" rtlCol="0">
            <a:spAutoFit/>
          </a:bodyPr>
          <a:lstStyle/>
          <a:p>
            <a:pPr algn="ctr"/>
            <a:r>
              <a:rPr lang="en-US" sz="4800" dirty="0">
                <a:latin typeface="Montserrat" panose="00000800000000000000" pitchFamily="2" charset="0"/>
              </a:rPr>
              <a:t>Observer Pattern (PubSub)</a:t>
            </a:r>
          </a:p>
        </p:txBody>
      </p:sp>
      <p:sp>
        <p:nvSpPr>
          <p:cNvPr id="25" name="!!Rectangle: Rounded Corners 2">
            <a:extLst>
              <a:ext uri="{FF2B5EF4-FFF2-40B4-BE49-F238E27FC236}">
                <a16:creationId xmlns:a16="http://schemas.microsoft.com/office/drawing/2014/main" id="{3329C6AB-B4D0-4692-0F48-528B163B87C9}"/>
              </a:ext>
            </a:extLst>
          </p:cNvPr>
          <p:cNvSpPr/>
          <p:nvPr/>
        </p:nvSpPr>
        <p:spPr>
          <a:xfrm>
            <a:off x="1846005" y="2056899"/>
            <a:ext cx="8499987" cy="4363565"/>
          </a:xfrm>
          <a:prstGeom prst="roundRect">
            <a:avLst>
              <a:gd name="adj" fmla="val 11469"/>
            </a:avLst>
          </a:prstGeom>
          <a:solidFill>
            <a:schemeClr val="bg2">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35EBA72-EFD4-51A0-B974-ED9B734268B7}"/>
              </a:ext>
            </a:extLst>
          </p:cNvPr>
          <p:cNvSpPr/>
          <p:nvPr/>
        </p:nvSpPr>
        <p:spPr>
          <a:xfrm>
            <a:off x="1995970" y="2590833"/>
            <a:ext cx="3630387" cy="3143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HAR1">
            <a:extLst>
              <a:ext uri="{FF2B5EF4-FFF2-40B4-BE49-F238E27FC236}">
                <a16:creationId xmlns:a16="http://schemas.microsoft.com/office/drawing/2014/main" id="{86758F33-5378-119D-4A59-CDE1A90B05F8}"/>
              </a:ext>
            </a:extLst>
          </p:cNvPr>
          <p:cNvPicPr>
            <a:picLocks noChangeAspect="1"/>
          </p:cNvPicPr>
          <p:nvPr/>
        </p:nvPicPr>
        <p:blipFill rotWithShape="1">
          <a:blip r:embed="rId3">
            <a:extLst>
              <a:ext uri="{28A0092B-C50C-407E-A947-70E740481C1C}">
                <a14:useLocalDpi xmlns:a14="http://schemas.microsoft.com/office/drawing/2010/main" val="0"/>
              </a:ext>
            </a:extLst>
          </a:blip>
          <a:srcRect l="-10401" r="-5228"/>
          <a:stretch/>
        </p:blipFill>
        <p:spPr>
          <a:xfrm>
            <a:off x="1949313" y="2623430"/>
            <a:ext cx="3668776" cy="3072645"/>
          </a:xfrm>
          <a:prstGeom prst="ellipse">
            <a:avLst/>
          </a:prstGeom>
        </p:spPr>
      </p:pic>
      <p:sp>
        <p:nvSpPr>
          <p:cNvPr id="27" name="!!DESCRIPTION">
            <a:extLst>
              <a:ext uri="{FF2B5EF4-FFF2-40B4-BE49-F238E27FC236}">
                <a16:creationId xmlns:a16="http://schemas.microsoft.com/office/drawing/2014/main" id="{0D9D5599-0B52-20A0-B23D-B7D8F66ABAB2}"/>
              </a:ext>
            </a:extLst>
          </p:cNvPr>
          <p:cNvSpPr txBox="1"/>
          <p:nvPr/>
        </p:nvSpPr>
        <p:spPr>
          <a:xfrm>
            <a:off x="5811790" y="2247214"/>
            <a:ext cx="4240868" cy="3785652"/>
          </a:xfrm>
          <a:prstGeom prst="rect">
            <a:avLst/>
          </a:prstGeom>
          <a:noFill/>
        </p:spPr>
        <p:txBody>
          <a:bodyPr wrap="square" rtlCol="0">
            <a:spAutoFit/>
          </a:bodyPr>
          <a:lstStyle/>
          <a:p>
            <a:pPr algn="ctr"/>
            <a:r>
              <a:rPr lang="en-US" sz="2400" b="1" dirty="0">
                <a:solidFill>
                  <a:schemeClr val="tx1">
                    <a:lumMod val="75000"/>
                    <a:lumOff val="25000"/>
                  </a:schemeClr>
                </a:solidFill>
                <a:latin typeface="Montserrat Light" panose="00000400000000000000" pitchFamily="2" charset="0"/>
              </a:rPr>
              <a:t>This primarily deals with the interaction and communication between objects, specifically focusing on how objects behave in response to changes in the state of other objects.</a:t>
            </a:r>
          </a:p>
          <a:p>
            <a:r>
              <a:rPr lang="en-US" sz="2400" b="1" dirty="0">
                <a:solidFill>
                  <a:schemeClr val="tx1">
                    <a:lumMod val="75000"/>
                    <a:lumOff val="25000"/>
                  </a:schemeClr>
                </a:solidFill>
                <a:latin typeface="Montserrat Light" panose="00000400000000000000" pitchFamily="2" charset="0"/>
              </a:rPr>
              <a:t>Ex:</a:t>
            </a:r>
          </a:p>
          <a:p>
            <a:pPr marL="342900" indent="-342900">
              <a:buFont typeface="Arial" panose="020B0604020202020204" pitchFamily="34" charset="0"/>
              <a:buChar char="•"/>
            </a:pPr>
            <a:r>
              <a:rPr lang="en-US" sz="2400" b="1" dirty="0">
                <a:solidFill>
                  <a:schemeClr val="tx1">
                    <a:lumMod val="75000"/>
                    <a:lumOff val="25000"/>
                  </a:schemeClr>
                </a:solidFill>
                <a:latin typeface="Montserrat Light" panose="00000400000000000000" pitchFamily="2" charset="0"/>
              </a:rPr>
              <a:t>Broadcasting news</a:t>
            </a:r>
          </a:p>
        </p:txBody>
      </p:sp>
      <p:sp>
        <p:nvSpPr>
          <p:cNvPr id="10" name="!!R3">
            <a:extLst>
              <a:ext uri="{FF2B5EF4-FFF2-40B4-BE49-F238E27FC236}">
                <a16:creationId xmlns:a16="http://schemas.microsoft.com/office/drawing/2014/main" id="{38FC7C8A-45C5-4143-1E29-C6E08F31EC37}"/>
              </a:ext>
            </a:extLst>
          </p:cNvPr>
          <p:cNvSpPr/>
          <p:nvPr/>
        </p:nvSpPr>
        <p:spPr>
          <a:xfrm>
            <a:off x="8019956" y="10825182"/>
            <a:ext cx="2774196" cy="3735092"/>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2">
            <a:extLst>
              <a:ext uri="{FF2B5EF4-FFF2-40B4-BE49-F238E27FC236}">
                <a16:creationId xmlns:a16="http://schemas.microsoft.com/office/drawing/2014/main" id="{EEB0D07E-88C1-887F-AFBB-DDC3BD176033}"/>
              </a:ext>
            </a:extLst>
          </p:cNvPr>
          <p:cNvSpPr/>
          <p:nvPr/>
        </p:nvSpPr>
        <p:spPr>
          <a:xfrm>
            <a:off x="4644182" y="8886190"/>
            <a:ext cx="2774196" cy="3735092"/>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1">
            <a:extLst>
              <a:ext uri="{FF2B5EF4-FFF2-40B4-BE49-F238E27FC236}">
                <a16:creationId xmlns:a16="http://schemas.microsoft.com/office/drawing/2014/main" id="{18FE0124-3DA5-DDFD-85FE-0C364E459636}"/>
              </a:ext>
            </a:extLst>
          </p:cNvPr>
          <p:cNvSpPr/>
          <p:nvPr/>
        </p:nvSpPr>
        <p:spPr>
          <a:xfrm>
            <a:off x="1268408" y="7426525"/>
            <a:ext cx="2774196" cy="3735092"/>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13" name="!!S3" descr="Star Struck Emoji">
                <a:extLst>
                  <a:ext uri="{FF2B5EF4-FFF2-40B4-BE49-F238E27FC236}">
                    <a16:creationId xmlns:a16="http://schemas.microsoft.com/office/drawing/2014/main" id="{D8DFBB67-B610-C9C6-A665-5AD79AD7321E}"/>
                  </a:ext>
                </a:extLst>
              </p:cNvPr>
              <p:cNvGraphicFramePr>
                <a:graphicFrameLocks noChangeAspect="1"/>
              </p:cNvGraphicFramePr>
              <p:nvPr/>
            </p:nvGraphicFramePr>
            <p:xfrm>
              <a:off x="13825908" y="-781672"/>
              <a:ext cx="3799356" cy="3799356"/>
            </p:xfrm>
            <a:graphic>
              <a:graphicData uri="http://schemas.microsoft.com/office/drawing/2017/model3d">
                <am3d:model3d r:embed="rId4">
                  <am3d:spPr>
                    <a:xfrm>
                      <a:off x="0" y="0"/>
                      <a:ext cx="3799356" cy="3799356"/>
                    </a:xfrm>
                    <a:prstGeom prst="rect">
                      <a:avLst/>
                    </a:prstGeom>
                  </am3d:spPr>
                  <am3d:camera>
                    <am3d:pos x="0" y="0" z="80526480"/>
                    <am3d:up dx="0" dy="36000000" dz="0"/>
                    <am3d:lookAt x="0" y="0" z="0"/>
                    <am3d:perspective fov="2700000"/>
                  </am3d:camera>
                  <am3d:trans>
                    <am3d:meterPerModelUnit n="93610" d="1000000"/>
                    <am3d:preTrans dx="1" dy="-17693233" dz="-355396"/>
                    <am3d:scale>
                      <am3d:sx n="1000000" d="1000000"/>
                      <am3d:sy n="1000000" d="1000000"/>
                      <am3d:sz n="1000000" d="1000000"/>
                    </am3d:scale>
                    <am3d:rot ax="-9429596" ay="-983385" az="-406650"/>
                    <am3d:postTrans dx="0" dy="0" dz="0"/>
                  </am3d:trans>
                  <am3d:raster rName="Office3DRenderer" rVer="16.0.8326">
                    <am3d:blip r:embed="rId5"/>
                  </am3d:raster>
                  <am3d:objViewport viewportSz="67702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S3" descr="Star Struck Emoji">
                <a:extLst>
                  <a:ext uri="{FF2B5EF4-FFF2-40B4-BE49-F238E27FC236}">
                    <a16:creationId xmlns:a16="http://schemas.microsoft.com/office/drawing/2014/main" id="{D8DFBB67-B610-C9C6-A665-5AD79AD7321E}"/>
                  </a:ext>
                </a:extLst>
              </p:cNvPr>
              <p:cNvPicPr>
                <a:picLocks noGrp="1" noRot="1" noChangeAspect="1" noMove="1" noResize="1" noEditPoints="1" noAdjustHandles="1" noChangeArrowheads="1" noChangeShapeType="1" noCrop="1"/>
              </p:cNvPicPr>
              <p:nvPr/>
            </p:nvPicPr>
            <p:blipFill>
              <a:blip r:embed="rId5"/>
              <a:stretch>
                <a:fillRect/>
              </a:stretch>
            </p:blipFill>
            <p:spPr>
              <a:xfrm>
                <a:off x="13825908" y="-781672"/>
                <a:ext cx="3799356" cy="379935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S2" descr="Winking Face With Tongue Emoji">
                <a:extLst>
                  <a:ext uri="{FF2B5EF4-FFF2-40B4-BE49-F238E27FC236}">
                    <a16:creationId xmlns:a16="http://schemas.microsoft.com/office/drawing/2014/main" id="{8A9044F8-0FB3-1EA6-8108-C79A0361A87D}"/>
                  </a:ext>
                </a:extLst>
              </p:cNvPr>
              <p:cNvGraphicFramePr>
                <a:graphicFrameLocks noChangeAspect="1"/>
              </p:cNvGraphicFramePr>
              <p:nvPr/>
            </p:nvGraphicFramePr>
            <p:xfrm>
              <a:off x="4147224" y="-7186099"/>
              <a:ext cx="3787368" cy="3806400"/>
            </p:xfrm>
            <a:graphic>
              <a:graphicData uri="http://schemas.microsoft.com/office/drawing/2017/model3d">
                <am3d:model3d r:embed="rId6">
                  <am3d:spPr>
                    <a:xfrm>
                      <a:off x="0" y="0"/>
                      <a:ext cx="3787368" cy="3806400"/>
                    </a:xfrm>
                    <a:prstGeom prst="rect">
                      <a:avLst/>
                    </a:prstGeom>
                  </am3d:spPr>
                  <am3d:camera>
                    <am3d:pos x="0" y="0" z="81367209"/>
                    <am3d:up dx="0" dy="36000000" dz="0"/>
                    <am3d:lookAt x="0" y="0" z="0"/>
                    <am3d:perspective fov="2700000"/>
                  </am3d:camera>
                  <am3d:trans>
                    <am3d:meterPerModelUnit n="95086" d="1000000"/>
                    <am3d:preTrans dx="-81" dy="-17971341" dz="-41046"/>
                    <am3d:scale>
                      <am3d:sx n="1000000" d="1000000"/>
                      <am3d:sy n="1000000" d="1000000"/>
                      <am3d:sz n="1000000" d="1000000"/>
                    </am3d:scale>
                    <am3d:rot ax="6059389" ay="27371" az="-140835"/>
                    <am3d:postTrans dx="0" dy="0" dz="0"/>
                  </am3d:trans>
                  <am3d:raster rName="Office3DRenderer" rVer="16.0.8326">
                    <am3d:blip r:embed="rId7"/>
                  </am3d:raster>
                  <am3d:objViewport viewportSz="67753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S2" descr="Winking Face With Tongue Emoji">
                <a:extLst>
                  <a:ext uri="{FF2B5EF4-FFF2-40B4-BE49-F238E27FC236}">
                    <a16:creationId xmlns:a16="http://schemas.microsoft.com/office/drawing/2014/main" id="{8A9044F8-0FB3-1EA6-8108-C79A0361A87D}"/>
                  </a:ext>
                </a:extLst>
              </p:cNvPr>
              <p:cNvPicPr>
                <a:picLocks noGrp="1" noRot="1" noChangeAspect="1" noMove="1" noResize="1" noEditPoints="1" noAdjustHandles="1" noChangeArrowheads="1" noChangeShapeType="1" noCrop="1"/>
              </p:cNvPicPr>
              <p:nvPr/>
            </p:nvPicPr>
            <p:blipFill>
              <a:blip r:embed="rId7"/>
              <a:stretch>
                <a:fillRect/>
              </a:stretch>
            </p:blipFill>
            <p:spPr>
              <a:xfrm>
                <a:off x="4147224" y="-7186099"/>
                <a:ext cx="3787368" cy="380640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S1" descr="Smiling Face With Sunglasses Emoji">
                <a:extLst>
                  <a:ext uri="{FF2B5EF4-FFF2-40B4-BE49-F238E27FC236}">
                    <a16:creationId xmlns:a16="http://schemas.microsoft.com/office/drawing/2014/main" id="{EC5F5CD7-B3E3-5776-111F-300B83308BD9}"/>
                  </a:ext>
                </a:extLst>
              </p:cNvPr>
              <p:cNvGraphicFramePr>
                <a:graphicFrameLocks noChangeAspect="1"/>
              </p:cNvGraphicFramePr>
              <p:nvPr/>
            </p:nvGraphicFramePr>
            <p:xfrm>
              <a:off x="-6742979" y="-1133995"/>
              <a:ext cx="4418301" cy="4151679"/>
            </p:xfrm>
            <a:graphic>
              <a:graphicData uri="http://schemas.microsoft.com/office/drawing/2017/model3d">
                <am3d:model3d r:embed="rId8">
                  <am3d:spPr>
                    <a:xfrm>
                      <a:off x="0" y="0"/>
                      <a:ext cx="4418301" cy="4151679"/>
                    </a:xfrm>
                    <a:prstGeom prst="rect">
                      <a:avLst/>
                    </a:prstGeom>
                  </am3d:spPr>
                  <am3d:camera>
                    <am3d:pos x="0" y="0" z="78334150"/>
                    <am3d:up dx="0" dy="36000000" dz="0"/>
                    <am3d:lookAt x="0" y="0" z="0"/>
                    <am3d:perspective fov="2700000"/>
                  </am3d:camera>
                  <am3d:trans>
                    <am3d:meterPerModelUnit n="88884" d="1000000"/>
                    <am3d:preTrans dx="1832" dy="-16799170" dz="-1200816"/>
                    <am3d:scale>
                      <am3d:sx n="1000000" d="1000000"/>
                      <am3d:sy n="1000000" d="1000000"/>
                      <am3d:sz n="1000000" d="1000000"/>
                    </am3d:scale>
                    <am3d:rot ax="4404477" ay="282996" az="925654"/>
                    <am3d:postTrans dx="0" dy="0" dz="0"/>
                  </am3d:trans>
                  <am3d:raster rName="Office3DRenderer" rVer="16.0.8326">
                    <am3d:blip r:embed="rId9"/>
                  </am3d:raster>
                  <am3d:objViewport viewportSz="67988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S1" descr="Smiling Face With Sunglasses Emoji">
                <a:extLst>
                  <a:ext uri="{FF2B5EF4-FFF2-40B4-BE49-F238E27FC236}">
                    <a16:creationId xmlns:a16="http://schemas.microsoft.com/office/drawing/2014/main" id="{EC5F5CD7-B3E3-5776-111F-300B83308BD9}"/>
                  </a:ext>
                </a:extLst>
              </p:cNvPr>
              <p:cNvPicPr>
                <a:picLocks noGrp="1" noRot="1" noChangeAspect="1" noMove="1" noResize="1" noEditPoints="1" noAdjustHandles="1" noChangeArrowheads="1" noChangeShapeType="1" noCrop="1"/>
              </p:cNvPicPr>
              <p:nvPr/>
            </p:nvPicPr>
            <p:blipFill>
              <a:blip r:embed="rId9"/>
              <a:stretch>
                <a:fillRect/>
              </a:stretch>
            </p:blipFill>
            <p:spPr>
              <a:xfrm>
                <a:off x="-6742979" y="-1133995"/>
                <a:ext cx="4418301" cy="4151679"/>
              </a:xfrm>
              <a:prstGeom prst="rect">
                <a:avLst/>
              </a:prstGeom>
            </p:spPr>
          </p:pic>
        </mc:Fallback>
      </mc:AlternateContent>
      <p:sp>
        <p:nvSpPr>
          <p:cNvPr id="17" name="!!T1">
            <a:extLst>
              <a:ext uri="{FF2B5EF4-FFF2-40B4-BE49-F238E27FC236}">
                <a16:creationId xmlns:a16="http://schemas.microsoft.com/office/drawing/2014/main" id="{13BD8275-38EB-2ADF-2AAC-940D4B3E3AEA}"/>
              </a:ext>
            </a:extLst>
          </p:cNvPr>
          <p:cNvSpPr txBox="1"/>
          <p:nvPr/>
        </p:nvSpPr>
        <p:spPr>
          <a:xfrm>
            <a:off x="1263749" y="8886190"/>
            <a:ext cx="2774196" cy="1938992"/>
          </a:xfrm>
          <a:prstGeom prst="rect">
            <a:avLst/>
          </a:prstGeom>
          <a:noFill/>
        </p:spPr>
        <p:txBody>
          <a:bodyPr wrap="square" rtlCol="0">
            <a:spAutoFit/>
          </a:bodyPr>
          <a:lstStyle/>
          <a:p>
            <a:pPr algn="ctr"/>
            <a:r>
              <a:rPr lang="en-US" sz="2000" dirty="0">
                <a:solidFill>
                  <a:schemeClr val="bg1"/>
                </a:solidFill>
                <a:latin typeface="Montserrat" panose="00000800000000000000" pitchFamily="2" charset="0"/>
              </a:rPr>
              <a:t>The quick brown fox jumps over the lazy dog. The quick brown fox jumps over the lazy dog. </a:t>
            </a:r>
          </a:p>
          <a:p>
            <a:pPr algn="ctr"/>
            <a:endParaRPr lang="en-US" sz="2000" dirty="0">
              <a:solidFill>
                <a:schemeClr val="bg1"/>
              </a:solidFill>
              <a:latin typeface="Montserrat" panose="00000800000000000000" pitchFamily="2" charset="0"/>
            </a:endParaRPr>
          </a:p>
        </p:txBody>
      </p:sp>
      <p:sp>
        <p:nvSpPr>
          <p:cNvPr id="18" name="!!T2">
            <a:extLst>
              <a:ext uri="{FF2B5EF4-FFF2-40B4-BE49-F238E27FC236}">
                <a16:creationId xmlns:a16="http://schemas.microsoft.com/office/drawing/2014/main" id="{EB0CFB2A-7B2F-40C8-AD4C-912A952416C2}"/>
              </a:ext>
            </a:extLst>
          </p:cNvPr>
          <p:cNvSpPr txBox="1"/>
          <p:nvPr/>
        </p:nvSpPr>
        <p:spPr>
          <a:xfrm>
            <a:off x="4653810" y="10345855"/>
            <a:ext cx="2774196" cy="1938992"/>
          </a:xfrm>
          <a:prstGeom prst="rect">
            <a:avLst/>
          </a:prstGeom>
          <a:noFill/>
        </p:spPr>
        <p:txBody>
          <a:bodyPr wrap="square" rtlCol="0">
            <a:spAutoFit/>
          </a:bodyPr>
          <a:lstStyle/>
          <a:p>
            <a:pPr algn="ctr"/>
            <a:r>
              <a:rPr lang="en-US" sz="2000" dirty="0">
                <a:solidFill>
                  <a:schemeClr val="bg1"/>
                </a:solidFill>
                <a:latin typeface="Montserrat" panose="00000800000000000000" pitchFamily="2" charset="0"/>
              </a:rPr>
              <a:t>The quick brown fox jumps over the lazy dog. The quick brown fox jumps over the lazy dog. </a:t>
            </a:r>
          </a:p>
          <a:p>
            <a:pPr algn="ctr"/>
            <a:endParaRPr lang="en-US" sz="2000" dirty="0">
              <a:solidFill>
                <a:schemeClr val="bg1"/>
              </a:solidFill>
              <a:latin typeface="Montserrat" panose="00000800000000000000" pitchFamily="2" charset="0"/>
            </a:endParaRPr>
          </a:p>
        </p:txBody>
      </p:sp>
      <p:sp>
        <p:nvSpPr>
          <p:cNvPr id="20" name="!!T3">
            <a:extLst>
              <a:ext uri="{FF2B5EF4-FFF2-40B4-BE49-F238E27FC236}">
                <a16:creationId xmlns:a16="http://schemas.microsoft.com/office/drawing/2014/main" id="{72CE2EE5-740C-116F-EC74-26A8917A839E}"/>
              </a:ext>
            </a:extLst>
          </p:cNvPr>
          <p:cNvSpPr txBox="1"/>
          <p:nvPr/>
        </p:nvSpPr>
        <p:spPr>
          <a:xfrm>
            <a:off x="8052454" y="12284847"/>
            <a:ext cx="2774196" cy="1938992"/>
          </a:xfrm>
          <a:prstGeom prst="rect">
            <a:avLst/>
          </a:prstGeom>
          <a:noFill/>
        </p:spPr>
        <p:txBody>
          <a:bodyPr wrap="square" rtlCol="0">
            <a:spAutoFit/>
          </a:bodyPr>
          <a:lstStyle/>
          <a:p>
            <a:pPr algn="ctr"/>
            <a:r>
              <a:rPr lang="en-US" sz="2000" dirty="0">
                <a:solidFill>
                  <a:schemeClr val="bg1"/>
                </a:solidFill>
                <a:latin typeface="Montserrat" panose="00000800000000000000" pitchFamily="2" charset="0"/>
              </a:rPr>
              <a:t>The quick brown fox jumps over the lazy dog. The quick brown fox jumps over the lazy dog. </a:t>
            </a:r>
          </a:p>
          <a:p>
            <a:pPr algn="ctr"/>
            <a:endParaRPr lang="en-US" sz="2000" dirty="0">
              <a:solidFill>
                <a:schemeClr val="bg1"/>
              </a:solidFill>
              <a:latin typeface="Montserrat" panose="00000800000000000000" pitchFamily="2" charset="0"/>
            </a:endParaRPr>
          </a:p>
        </p:txBody>
      </p:sp>
    </p:spTree>
    <p:extLst>
      <p:ext uri="{BB962C8B-B14F-4D97-AF65-F5344CB8AC3E}">
        <p14:creationId xmlns:p14="http://schemas.microsoft.com/office/powerpoint/2010/main" val="1902181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3D0689-DE13-D3E4-941F-365AAE535A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1365" y="31375"/>
            <a:ext cx="11914094" cy="6763871"/>
          </a:xfrm>
          <a:prstGeom prst="rect">
            <a:avLst/>
          </a:prstGeom>
        </p:spPr>
      </p:pic>
    </p:spTree>
    <p:extLst>
      <p:ext uri="{BB962C8B-B14F-4D97-AF65-F5344CB8AC3E}">
        <p14:creationId xmlns:p14="http://schemas.microsoft.com/office/powerpoint/2010/main" val="256856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5">
            <a:extLst>
              <a:ext uri="{FF2B5EF4-FFF2-40B4-BE49-F238E27FC236}">
                <a16:creationId xmlns:a16="http://schemas.microsoft.com/office/drawing/2014/main" id="{BCBF1A96-3E99-67A1-6368-0A4883F1A38D}"/>
              </a:ext>
            </a:extLst>
          </p:cNvPr>
          <p:cNvSpPr/>
          <p:nvPr/>
        </p:nvSpPr>
        <p:spPr>
          <a:xfrm>
            <a:off x="6377588" y="1327206"/>
            <a:ext cx="7315200" cy="7315200"/>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1">
            <a:extLst>
              <a:ext uri="{FF2B5EF4-FFF2-40B4-BE49-F238E27FC236}">
                <a16:creationId xmlns:a16="http://schemas.microsoft.com/office/drawing/2014/main" id="{84E3511D-9745-E0E5-5989-A21951AD9D6B}"/>
              </a:ext>
            </a:extLst>
          </p:cNvPr>
          <p:cNvSpPr/>
          <p:nvPr/>
        </p:nvSpPr>
        <p:spPr>
          <a:xfrm>
            <a:off x="965673" y="924497"/>
            <a:ext cx="4858573" cy="4714036"/>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1TITLE">
            <a:extLst>
              <a:ext uri="{FF2B5EF4-FFF2-40B4-BE49-F238E27FC236}">
                <a16:creationId xmlns:a16="http://schemas.microsoft.com/office/drawing/2014/main" id="{632A5C37-48FF-22AD-D988-34762BD06159}"/>
              </a:ext>
            </a:extLst>
          </p:cNvPr>
          <p:cNvSpPr txBox="1"/>
          <p:nvPr/>
        </p:nvSpPr>
        <p:spPr>
          <a:xfrm>
            <a:off x="1373579" y="1039469"/>
            <a:ext cx="4042759" cy="707886"/>
          </a:xfrm>
          <a:prstGeom prst="rect">
            <a:avLst/>
          </a:prstGeom>
          <a:noFill/>
        </p:spPr>
        <p:txBody>
          <a:bodyPr wrap="square" rtlCol="0">
            <a:spAutoFit/>
          </a:bodyPr>
          <a:lstStyle/>
          <a:p>
            <a:pPr algn="ctr"/>
            <a:r>
              <a:rPr lang="en-US" sz="4000" dirty="0">
                <a:solidFill>
                  <a:schemeClr val="bg1"/>
                </a:solidFill>
                <a:latin typeface="Montserrat" panose="00000800000000000000" pitchFamily="2" charset="0"/>
              </a:rPr>
              <a:t>resources</a:t>
            </a:r>
          </a:p>
        </p:txBody>
      </p:sp>
      <p:sp>
        <p:nvSpPr>
          <p:cNvPr id="6" name="!!T1des">
            <a:extLst>
              <a:ext uri="{FF2B5EF4-FFF2-40B4-BE49-F238E27FC236}">
                <a16:creationId xmlns:a16="http://schemas.microsoft.com/office/drawing/2014/main" id="{4FFB6B94-13F0-CAAB-1149-C9CC65E4AFA3}"/>
              </a:ext>
            </a:extLst>
          </p:cNvPr>
          <p:cNvSpPr txBox="1"/>
          <p:nvPr/>
        </p:nvSpPr>
        <p:spPr>
          <a:xfrm>
            <a:off x="1065396" y="1760653"/>
            <a:ext cx="4659123"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bg1"/>
                </a:solidFill>
                <a:latin typeface="Montserrat Light" panose="00000400000000000000" pitchFamily="2" charset="0"/>
              </a:rPr>
              <a:t>Design patterns make it easier to reuse successful designs and architectures. - Erich Gamma, Richard Helm, Ralph Johnson, John Vlissides</a:t>
            </a:r>
          </a:p>
        </p:txBody>
      </p:sp>
      <p:sp>
        <p:nvSpPr>
          <p:cNvPr id="8" name="!!CTB" hidden="1">
            <a:extLst>
              <a:ext uri="{FF2B5EF4-FFF2-40B4-BE49-F238E27FC236}">
                <a16:creationId xmlns:a16="http://schemas.microsoft.com/office/drawing/2014/main" id="{971307C7-FAFA-114D-5943-2C139D1B4EA7}"/>
              </a:ext>
            </a:extLst>
          </p:cNvPr>
          <p:cNvSpPr/>
          <p:nvPr/>
        </p:nvSpPr>
        <p:spPr>
          <a:xfrm>
            <a:off x="4591300" y="590009"/>
            <a:ext cx="7412951" cy="936241"/>
          </a:xfrm>
          <a:prstGeom prst="roundRect">
            <a:avLst>
              <a:gd name="adj" fmla="val 50000"/>
            </a:avLst>
          </a:prstGeom>
          <a:solidFill>
            <a:schemeClr val="accent5">
              <a:lumMod val="40000"/>
              <a:lumOff val="60000"/>
              <a:alpha val="48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1">
            <a:extLst>
              <a:ext uri="{FF2B5EF4-FFF2-40B4-BE49-F238E27FC236}">
                <a16:creationId xmlns:a16="http://schemas.microsoft.com/office/drawing/2014/main" id="{1528B359-07BB-068C-BA3B-4EFB4E1E7DE1}"/>
              </a:ext>
            </a:extLst>
          </p:cNvPr>
          <p:cNvSpPr/>
          <p:nvPr/>
        </p:nvSpPr>
        <p:spPr>
          <a:xfrm>
            <a:off x="866962" y="7555219"/>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E1">
            <a:extLst>
              <a:ext uri="{FF2B5EF4-FFF2-40B4-BE49-F238E27FC236}">
                <a16:creationId xmlns:a16="http://schemas.microsoft.com/office/drawing/2014/main" id="{7113F7AC-87E2-D2C4-CAB7-78D8F321CC7A}"/>
              </a:ext>
            </a:extLst>
          </p:cNvPr>
          <p:cNvSpPr txBox="1"/>
          <p:nvPr/>
        </p:nvSpPr>
        <p:spPr>
          <a:xfrm>
            <a:off x="1029728" y="7723248"/>
            <a:ext cx="5514905" cy="461665"/>
          </a:xfrm>
          <a:prstGeom prst="rect">
            <a:avLst/>
          </a:prstGeom>
          <a:noFill/>
        </p:spPr>
        <p:txBody>
          <a:bodyPr wrap="square" rtlCol="0">
            <a:spAutoFit/>
          </a:bodyPr>
          <a:lstStyle/>
          <a:p>
            <a:pPr algn="ctr"/>
            <a:r>
              <a:rPr lang="en-US" sz="2400" dirty="0">
                <a:latin typeface="Montserrat" panose="00000800000000000000" pitchFamily="2" charset="0"/>
              </a:rPr>
              <a:t>Insert you first example here.</a:t>
            </a:r>
          </a:p>
        </p:txBody>
      </p:sp>
      <p:sp>
        <p:nvSpPr>
          <p:cNvPr id="33" name="!!S2">
            <a:extLst>
              <a:ext uri="{FF2B5EF4-FFF2-40B4-BE49-F238E27FC236}">
                <a16:creationId xmlns:a16="http://schemas.microsoft.com/office/drawing/2014/main" id="{ACE63DD4-CD6D-1F17-FD22-B296884102E2}"/>
              </a:ext>
            </a:extLst>
          </p:cNvPr>
          <p:cNvSpPr/>
          <p:nvPr/>
        </p:nvSpPr>
        <p:spPr>
          <a:xfrm>
            <a:off x="866962" y="10717687"/>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E2">
            <a:extLst>
              <a:ext uri="{FF2B5EF4-FFF2-40B4-BE49-F238E27FC236}">
                <a16:creationId xmlns:a16="http://schemas.microsoft.com/office/drawing/2014/main" id="{590F956B-FC73-84FA-1B9D-B1585CEE9341}"/>
              </a:ext>
            </a:extLst>
          </p:cNvPr>
          <p:cNvSpPr txBox="1"/>
          <p:nvPr/>
        </p:nvSpPr>
        <p:spPr>
          <a:xfrm>
            <a:off x="1029728" y="10885716"/>
            <a:ext cx="5514905" cy="461665"/>
          </a:xfrm>
          <a:prstGeom prst="rect">
            <a:avLst/>
          </a:prstGeom>
          <a:noFill/>
        </p:spPr>
        <p:txBody>
          <a:bodyPr wrap="square" rtlCol="0">
            <a:spAutoFit/>
          </a:bodyPr>
          <a:lstStyle/>
          <a:p>
            <a:pPr algn="ctr"/>
            <a:r>
              <a:rPr lang="en-US" sz="2400" dirty="0">
                <a:latin typeface="Montserrat" panose="00000800000000000000" pitchFamily="2" charset="0"/>
              </a:rPr>
              <a:t>Insert you second example here.</a:t>
            </a:r>
          </a:p>
        </p:txBody>
      </p:sp>
      <p:sp>
        <p:nvSpPr>
          <p:cNvPr id="35" name="!!S3">
            <a:extLst>
              <a:ext uri="{FF2B5EF4-FFF2-40B4-BE49-F238E27FC236}">
                <a16:creationId xmlns:a16="http://schemas.microsoft.com/office/drawing/2014/main" id="{D90EDC41-EE8B-CB27-C701-1EAEA05934F2}"/>
              </a:ext>
            </a:extLst>
          </p:cNvPr>
          <p:cNvSpPr/>
          <p:nvPr/>
        </p:nvSpPr>
        <p:spPr>
          <a:xfrm>
            <a:off x="866962" y="12998406"/>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E3">
            <a:extLst>
              <a:ext uri="{FF2B5EF4-FFF2-40B4-BE49-F238E27FC236}">
                <a16:creationId xmlns:a16="http://schemas.microsoft.com/office/drawing/2014/main" id="{47ED4662-AD60-7D4C-A709-6D818576D94D}"/>
              </a:ext>
            </a:extLst>
          </p:cNvPr>
          <p:cNvSpPr txBox="1"/>
          <p:nvPr/>
        </p:nvSpPr>
        <p:spPr>
          <a:xfrm>
            <a:off x="1029728" y="13166435"/>
            <a:ext cx="5514905" cy="461665"/>
          </a:xfrm>
          <a:prstGeom prst="rect">
            <a:avLst/>
          </a:prstGeom>
          <a:noFill/>
        </p:spPr>
        <p:txBody>
          <a:bodyPr wrap="square" rtlCol="0">
            <a:spAutoFit/>
          </a:bodyPr>
          <a:lstStyle/>
          <a:p>
            <a:pPr algn="ctr"/>
            <a:r>
              <a:rPr lang="en-US" sz="2400" dirty="0">
                <a:latin typeface="Montserrat" panose="00000800000000000000" pitchFamily="2" charset="0"/>
              </a:rPr>
              <a:t>Insert you third example here.</a:t>
            </a:r>
          </a:p>
        </p:txBody>
      </p:sp>
      <p:sp>
        <p:nvSpPr>
          <p:cNvPr id="37" name="!!S4">
            <a:extLst>
              <a:ext uri="{FF2B5EF4-FFF2-40B4-BE49-F238E27FC236}">
                <a16:creationId xmlns:a16="http://schemas.microsoft.com/office/drawing/2014/main" id="{F124F2FB-B42B-8C24-C8D3-420885FFAB77}"/>
              </a:ext>
            </a:extLst>
          </p:cNvPr>
          <p:cNvSpPr/>
          <p:nvPr/>
        </p:nvSpPr>
        <p:spPr>
          <a:xfrm>
            <a:off x="866962" y="16498325"/>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4">
            <a:extLst>
              <a:ext uri="{FF2B5EF4-FFF2-40B4-BE49-F238E27FC236}">
                <a16:creationId xmlns:a16="http://schemas.microsoft.com/office/drawing/2014/main" id="{2BE151A6-8517-04A5-0065-9FAE50E10C9A}"/>
              </a:ext>
            </a:extLst>
          </p:cNvPr>
          <p:cNvSpPr txBox="1"/>
          <p:nvPr/>
        </p:nvSpPr>
        <p:spPr>
          <a:xfrm>
            <a:off x="1029728" y="16666354"/>
            <a:ext cx="5514905" cy="461665"/>
          </a:xfrm>
          <a:prstGeom prst="rect">
            <a:avLst/>
          </a:prstGeom>
          <a:noFill/>
        </p:spPr>
        <p:txBody>
          <a:bodyPr wrap="square" rtlCol="0">
            <a:spAutoFit/>
          </a:bodyPr>
          <a:lstStyle/>
          <a:p>
            <a:pPr algn="ctr"/>
            <a:r>
              <a:rPr lang="en-US" sz="2400" dirty="0">
                <a:latin typeface="Montserrat" panose="00000800000000000000" pitchFamily="2" charset="0"/>
              </a:rPr>
              <a:t>Insert you fourth example here.</a:t>
            </a:r>
          </a:p>
        </p:txBody>
      </p:sp>
      <p:sp>
        <p:nvSpPr>
          <p:cNvPr id="16" name="TextBox 15">
            <a:extLst>
              <a:ext uri="{FF2B5EF4-FFF2-40B4-BE49-F238E27FC236}">
                <a16:creationId xmlns:a16="http://schemas.microsoft.com/office/drawing/2014/main" id="{6C854615-9B07-8751-78DE-9ECEFE3EB972}"/>
              </a:ext>
            </a:extLst>
          </p:cNvPr>
          <p:cNvSpPr txBox="1"/>
          <p:nvPr/>
        </p:nvSpPr>
        <p:spPr>
          <a:xfrm>
            <a:off x="2916678" y="8717065"/>
            <a:ext cx="6358643" cy="1323439"/>
          </a:xfrm>
          <a:prstGeom prst="rect">
            <a:avLst/>
          </a:prstGeom>
          <a:noFill/>
        </p:spPr>
        <p:txBody>
          <a:bodyPr wrap="square" rtlCol="0">
            <a:spAutoFit/>
          </a:bodyPr>
          <a:lstStyle/>
          <a:p>
            <a:pPr algn="ctr"/>
            <a:r>
              <a:rPr lang="en-US" sz="8000" dirty="0">
                <a:solidFill>
                  <a:schemeClr val="bg1"/>
                </a:solidFill>
                <a:latin typeface="Montserrat" panose="00000800000000000000" pitchFamily="2" charset="0"/>
              </a:rPr>
              <a:t>Thank you!</a:t>
            </a:r>
          </a:p>
        </p:txBody>
      </p:sp>
      <p:sp>
        <p:nvSpPr>
          <p:cNvPr id="2" name="!!T1des">
            <a:extLst>
              <a:ext uri="{FF2B5EF4-FFF2-40B4-BE49-F238E27FC236}">
                <a16:creationId xmlns:a16="http://schemas.microsoft.com/office/drawing/2014/main" id="{AFC809AD-D0BF-2896-44B8-4B9163DC5EB6}"/>
              </a:ext>
            </a:extLst>
          </p:cNvPr>
          <p:cNvSpPr txBox="1"/>
          <p:nvPr/>
        </p:nvSpPr>
        <p:spPr>
          <a:xfrm>
            <a:off x="1065396" y="2344229"/>
            <a:ext cx="4659123"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bg1"/>
                </a:solidFill>
                <a:latin typeface="Montserrat Light" panose="00000400000000000000" pitchFamily="2" charset="0"/>
              </a:rPr>
              <a:t>https://www.geeksforgeeks.org/software-design-patterns/</a:t>
            </a:r>
          </a:p>
        </p:txBody>
      </p:sp>
      <p:sp>
        <p:nvSpPr>
          <p:cNvPr id="4" name="!!T1des">
            <a:extLst>
              <a:ext uri="{FF2B5EF4-FFF2-40B4-BE49-F238E27FC236}">
                <a16:creationId xmlns:a16="http://schemas.microsoft.com/office/drawing/2014/main" id="{8C3F0551-874B-C3F6-14FD-2D9A228433F9}"/>
              </a:ext>
            </a:extLst>
          </p:cNvPr>
          <p:cNvSpPr txBox="1"/>
          <p:nvPr/>
        </p:nvSpPr>
        <p:spPr>
          <a:xfrm>
            <a:off x="1065396" y="2802267"/>
            <a:ext cx="4659123"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bg1"/>
                </a:solidFill>
                <a:latin typeface="Montserrat Light" panose="00000400000000000000" pitchFamily="2" charset="0"/>
              </a:rPr>
              <a:t>https://www.youtube.com/watch?v=FLmBqI3IKMA</a:t>
            </a:r>
          </a:p>
        </p:txBody>
      </p:sp>
      <p:sp>
        <p:nvSpPr>
          <p:cNvPr id="7" name="!!T1des">
            <a:extLst>
              <a:ext uri="{FF2B5EF4-FFF2-40B4-BE49-F238E27FC236}">
                <a16:creationId xmlns:a16="http://schemas.microsoft.com/office/drawing/2014/main" id="{13039C4B-689C-947D-E17A-8351298AE637}"/>
              </a:ext>
            </a:extLst>
          </p:cNvPr>
          <p:cNvSpPr txBox="1"/>
          <p:nvPr/>
        </p:nvSpPr>
        <p:spPr>
          <a:xfrm>
            <a:off x="1065396" y="3073181"/>
            <a:ext cx="4659123"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bg1"/>
                </a:solidFill>
                <a:latin typeface="Montserrat Light" panose="00000400000000000000" pitchFamily="2" charset="0"/>
              </a:rPr>
              <a:t>https://www.youtube.com/watch?v=NU_1StN5Tkk</a:t>
            </a:r>
          </a:p>
        </p:txBody>
      </p:sp>
      <p:sp>
        <p:nvSpPr>
          <p:cNvPr id="9" name="!!T1des">
            <a:extLst>
              <a:ext uri="{FF2B5EF4-FFF2-40B4-BE49-F238E27FC236}">
                <a16:creationId xmlns:a16="http://schemas.microsoft.com/office/drawing/2014/main" id="{AD9ACCD4-0B7D-8B60-B49A-586F7455BE8C}"/>
              </a:ext>
            </a:extLst>
          </p:cNvPr>
          <p:cNvSpPr txBox="1"/>
          <p:nvPr/>
        </p:nvSpPr>
        <p:spPr>
          <a:xfrm>
            <a:off x="1065396" y="3386153"/>
            <a:ext cx="4659123"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bg1"/>
                </a:solidFill>
                <a:latin typeface="Montserrat Light" panose="00000400000000000000" pitchFamily="2" charset="0"/>
              </a:rPr>
              <a:t>https://www.youtube.com/watch?v=tv-_1er1mWI</a:t>
            </a:r>
          </a:p>
        </p:txBody>
      </p:sp>
      <p:sp>
        <p:nvSpPr>
          <p:cNvPr id="10" name="!!T1des">
            <a:extLst>
              <a:ext uri="{FF2B5EF4-FFF2-40B4-BE49-F238E27FC236}">
                <a16:creationId xmlns:a16="http://schemas.microsoft.com/office/drawing/2014/main" id="{17E9B290-22E3-5A18-3EE4-2D5ED33DBC82}"/>
              </a:ext>
            </a:extLst>
          </p:cNvPr>
          <p:cNvSpPr txBox="1"/>
          <p:nvPr/>
        </p:nvSpPr>
        <p:spPr>
          <a:xfrm>
            <a:off x="1065395" y="3696370"/>
            <a:ext cx="4659123"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bg1"/>
                </a:solidFill>
                <a:latin typeface="Montserrat Light" panose="00000400000000000000" pitchFamily="2" charset="0"/>
              </a:rPr>
              <a:t>https://www.youtube.com/watch?v=FLmBqI3IKMA</a:t>
            </a:r>
          </a:p>
        </p:txBody>
      </p:sp>
      <p:sp>
        <p:nvSpPr>
          <p:cNvPr id="11" name="!!T1des">
            <a:extLst>
              <a:ext uri="{FF2B5EF4-FFF2-40B4-BE49-F238E27FC236}">
                <a16:creationId xmlns:a16="http://schemas.microsoft.com/office/drawing/2014/main" id="{E3E6C015-1A6A-EF9E-EDC6-542D2D1B73BF}"/>
              </a:ext>
            </a:extLst>
          </p:cNvPr>
          <p:cNvSpPr txBox="1"/>
          <p:nvPr/>
        </p:nvSpPr>
        <p:spPr>
          <a:xfrm>
            <a:off x="1065395" y="4001114"/>
            <a:ext cx="4659123"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bg1"/>
                </a:solidFill>
                <a:latin typeface="Montserrat Light" panose="00000400000000000000" pitchFamily="2" charset="0"/>
              </a:rPr>
              <a:t>https://www.youtube.com/watch?v=KQdiA2HtOxU&amp;list=PLzvRQMJ9HDiSk1pnrKewLklYfCdu9Qjhy&amp;index=5</a:t>
            </a:r>
          </a:p>
        </p:txBody>
      </p:sp>
    </p:spTree>
    <p:extLst>
      <p:ext uri="{BB962C8B-B14F-4D97-AF65-F5344CB8AC3E}">
        <p14:creationId xmlns:p14="http://schemas.microsoft.com/office/powerpoint/2010/main" val="332027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5">
            <a:extLst>
              <a:ext uri="{FF2B5EF4-FFF2-40B4-BE49-F238E27FC236}">
                <a16:creationId xmlns:a16="http://schemas.microsoft.com/office/drawing/2014/main" id="{BCBF1A96-3E99-67A1-6368-0A4883F1A38D}"/>
              </a:ext>
            </a:extLst>
          </p:cNvPr>
          <p:cNvSpPr/>
          <p:nvPr/>
        </p:nvSpPr>
        <p:spPr>
          <a:xfrm>
            <a:off x="2438400" y="-228600"/>
            <a:ext cx="7315200" cy="73152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1">
            <a:extLst>
              <a:ext uri="{FF2B5EF4-FFF2-40B4-BE49-F238E27FC236}">
                <a16:creationId xmlns:a16="http://schemas.microsoft.com/office/drawing/2014/main" id="{84E3511D-9745-E0E5-5989-A21951AD9D6B}"/>
              </a:ext>
            </a:extLst>
          </p:cNvPr>
          <p:cNvSpPr/>
          <p:nvPr/>
        </p:nvSpPr>
        <p:spPr>
          <a:xfrm>
            <a:off x="965673" y="-5323636"/>
            <a:ext cx="4858573" cy="4714036"/>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1TITLE">
            <a:extLst>
              <a:ext uri="{FF2B5EF4-FFF2-40B4-BE49-F238E27FC236}">
                <a16:creationId xmlns:a16="http://schemas.microsoft.com/office/drawing/2014/main" id="{632A5C37-48FF-22AD-D988-34762BD06159}"/>
              </a:ext>
            </a:extLst>
          </p:cNvPr>
          <p:cNvSpPr txBox="1"/>
          <p:nvPr/>
        </p:nvSpPr>
        <p:spPr>
          <a:xfrm>
            <a:off x="1373579" y="-4123928"/>
            <a:ext cx="4042759" cy="707886"/>
          </a:xfrm>
          <a:prstGeom prst="rect">
            <a:avLst/>
          </a:prstGeom>
          <a:noFill/>
        </p:spPr>
        <p:txBody>
          <a:bodyPr wrap="square" rtlCol="0">
            <a:spAutoFit/>
          </a:bodyPr>
          <a:lstStyle/>
          <a:p>
            <a:pPr algn="ctr"/>
            <a:r>
              <a:rPr lang="en-US" sz="4000" dirty="0">
                <a:solidFill>
                  <a:schemeClr val="bg1"/>
                </a:solidFill>
                <a:latin typeface="Montserrat" panose="00000800000000000000" pitchFamily="2" charset="0"/>
              </a:rPr>
              <a:t>CONCLUSION</a:t>
            </a:r>
          </a:p>
        </p:txBody>
      </p:sp>
      <p:sp>
        <p:nvSpPr>
          <p:cNvPr id="6" name="!!T1des">
            <a:extLst>
              <a:ext uri="{FF2B5EF4-FFF2-40B4-BE49-F238E27FC236}">
                <a16:creationId xmlns:a16="http://schemas.microsoft.com/office/drawing/2014/main" id="{4FFB6B94-13F0-CAAB-1149-C9CC65E4AFA3}"/>
              </a:ext>
            </a:extLst>
          </p:cNvPr>
          <p:cNvSpPr txBox="1"/>
          <p:nvPr/>
        </p:nvSpPr>
        <p:spPr>
          <a:xfrm>
            <a:off x="1065396" y="-3259317"/>
            <a:ext cx="4659123" cy="1569660"/>
          </a:xfrm>
          <a:prstGeom prst="rect">
            <a:avLst/>
          </a:prstGeom>
          <a:noFill/>
        </p:spPr>
        <p:txBody>
          <a:bodyPr wrap="square" rtlCol="0">
            <a:spAutoFit/>
          </a:bodyPr>
          <a:lstStyle/>
          <a:p>
            <a:pPr algn="ctr"/>
            <a:r>
              <a:rPr lang="en-US" sz="1600" dirty="0">
                <a:solidFill>
                  <a:schemeClr val="bg1"/>
                </a:solidFill>
                <a:latin typeface="Montserrat Light" panose="00000400000000000000" pitchFamily="2" charset="0"/>
              </a:rPr>
              <a:t>The quick brown fox jumps over the lazy dog. The quick brown fox jumps over the lazy dog. The quick brown fox jumps over the lazy dog. The quick brown fox jumps over the lazy dog. </a:t>
            </a:r>
          </a:p>
          <a:p>
            <a:pPr algn="ctr"/>
            <a:endParaRPr lang="en-US" sz="1600" dirty="0">
              <a:solidFill>
                <a:schemeClr val="bg1"/>
              </a:solidFill>
              <a:latin typeface="Montserrat Light" panose="00000400000000000000" pitchFamily="2" charset="0"/>
            </a:endParaRPr>
          </a:p>
        </p:txBody>
      </p:sp>
      <p:sp>
        <p:nvSpPr>
          <p:cNvPr id="8" name="!!CTB" hidden="1">
            <a:extLst>
              <a:ext uri="{FF2B5EF4-FFF2-40B4-BE49-F238E27FC236}">
                <a16:creationId xmlns:a16="http://schemas.microsoft.com/office/drawing/2014/main" id="{971307C7-FAFA-114D-5943-2C139D1B4EA7}"/>
              </a:ext>
            </a:extLst>
          </p:cNvPr>
          <p:cNvSpPr/>
          <p:nvPr/>
        </p:nvSpPr>
        <p:spPr>
          <a:xfrm>
            <a:off x="4591300" y="590009"/>
            <a:ext cx="7412951" cy="936241"/>
          </a:xfrm>
          <a:prstGeom prst="roundRect">
            <a:avLst>
              <a:gd name="adj" fmla="val 50000"/>
            </a:avLst>
          </a:prstGeom>
          <a:solidFill>
            <a:schemeClr val="accent5">
              <a:lumMod val="40000"/>
              <a:lumOff val="60000"/>
              <a:alpha val="48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60DB313-BE07-844D-B4DD-6F8E625CDBC1}"/>
              </a:ext>
            </a:extLst>
          </p:cNvPr>
          <p:cNvSpPr txBox="1"/>
          <p:nvPr/>
        </p:nvSpPr>
        <p:spPr>
          <a:xfrm>
            <a:off x="2916678" y="2767280"/>
            <a:ext cx="6358643" cy="1323439"/>
          </a:xfrm>
          <a:prstGeom prst="rect">
            <a:avLst/>
          </a:prstGeom>
          <a:noFill/>
        </p:spPr>
        <p:txBody>
          <a:bodyPr wrap="square" rtlCol="0">
            <a:spAutoFit/>
          </a:bodyPr>
          <a:lstStyle/>
          <a:p>
            <a:pPr algn="ctr"/>
            <a:r>
              <a:rPr lang="en-US" sz="8000" dirty="0">
                <a:solidFill>
                  <a:schemeClr val="bg1"/>
                </a:solidFill>
                <a:latin typeface="Montserrat" panose="00000800000000000000" pitchFamily="2" charset="0"/>
              </a:rPr>
              <a:t>Thank you!</a:t>
            </a:r>
          </a:p>
        </p:txBody>
      </p:sp>
      <mc:AlternateContent xmlns:mc="http://schemas.openxmlformats.org/markup-compatibility/2006">
        <mc:Choice xmlns:am3d="http://schemas.microsoft.com/office/drawing/2017/model3d" Requires="am3d">
          <p:graphicFrame>
            <p:nvGraphicFramePr>
              <p:cNvPr id="9" name="!!S1" descr="Smiling Face With Sunglasses Emoji">
                <a:extLst>
                  <a:ext uri="{FF2B5EF4-FFF2-40B4-BE49-F238E27FC236}">
                    <a16:creationId xmlns:a16="http://schemas.microsoft.com/office/drawing/2014/main" id="{F91B69A4-38C6-F63A-80DF-A65AE20298E3}"/>
                  </a:ext>
                </a:extLst>
              </p:cNvPr>
              <p:cNvGraphicFramePr>
                <a:graphicFrameLocks noChangeAspect="1"/>
              </p:cNvGraphicFramePr>
              <p:nvPr>
                <p:extLst>
                  <p:ext uri="{D42A27DB-BD31-4B8C-83A1-F6EECF244321}">
                    <p14:modId xmlns:p14="http://schemas.microsoft.com/office/powerpoint/2010/main" val="3437386484"/>
                  </p:ext>
                </p:extLst>
              </p:nvPr>
            </p:nvGraphicFramePr>
            <p:xfrm>
              <a:off x="8166172" y="7467600"/>
              <a:ext cx="3738030" cy="3604868"/>
            </p:xfrm>
            <a:graphic>
              <a:graphicData uri="http://schemas.microsoft.com/office/drawing/2017/model3d">
                <am3d:model3d r:embed="rId2">
                  <am3d:spPr>
                    <a:xfrm>
                      <a:off x="0" y="0"/>
                      <a:ext cx="3738030" cy="3604868"/>
                    </a:xfrm>
                    <a:prstGeom prst="rect">
                      <a:avLst/>
                    </a:prstGeom>
                  </am3d:spPr>
                  <am3d:camera>
                    <am3d:pos x="0" y="0" z="78334150"/>
                    <am3d:up dx="0" dy="36000000" dz="0"/>
                    <am3d:lookAt x="0" y="0" z="0"/>
                    <am3d:perspective fov="2700000"/>
                  </am3d:camera>
                  <am3d:trans>
                    <am3d:meterPerModelUnit n="88884" d="1000000"/>
                    <am3d:preTrans dx="1832" dy="-16799170" dz="-1200816"/>
                    <am3d:scale>
                      <am3d:sx n="1000000" d="1000000"/>
                      <am3d:sy n="1000000" d="1000000"/>
                      <am3d:sz n="1000000" d="1000000"/>
                    </am3d:scale>
                    <am3d:rot ax="1162215" ay="46634" az="16394"/>
                    <am3d:postTrans dx="0" dy="0" dz="0"/>
                  </am3d:trans>
                  <am3d:raster rName="Office3DRenderer" rVer="16.0.8326">
                    <am3d:blip r:embed="rId3"/>
                  </am3d:raster>
                  <am3d:objViewport viewportSz="65914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S1" descr="Smiling Face With Sunglasses Emoji">
                <a:extLst>
                  <a:ext uri="{FF2B5EF4-FFF2-40B4-BE49-F238E27FC236}">
                    <a16:creationId xmlns:a16="http://schemas.microsoft.com/office/drawing/2014/main" id="{F91B69A4-38C6-F63A-80DF-A65AE20298E3}"/>
                  </a:ext>
                </a:extLst>
              </p:cNvPr>
              <p:cNvPicPr>
                <a:picLocks noGrp="1" noRot="1" noChangeAspect="1" noMove="1" noResize="1" noEditPoints="1" noAdjustHandles="1" noChangeArrowheads="1" noChangeShapeType="1" noCrop="1"/>
              </p:cNvPicPr>
              <p:nvPr/>
            </p:nvPicPr>
            <p:blipFill>
              <a:blip r:embed="rId3"/>
              <a:stretch>
                <a:fillRect/>
              </a:stretch>
            </p:blipFill>
            <p:spPr>
              <a:xfrm>
                <a:off x="8166172" y="7467600"/>
                <a:ext cx="3738030" cy="3604868"/>
              </a:xfrm>
              <a:prstGeom prst="rect">
                <a:avLst/>
              </a:prstGeom>
            </p:spPr>
          </p:pic>
        </mc:Fallback>
      </mc:AlternateContent>
      <p:sp>
        <p:nvSpPr>
          <p:cNvPr id="3" name="TextBox 2">
            <a:extLst>
              <a:ext uri="{FF2B5EF4-FFF2-40B4-BE49-F238E27FC236}">
                <a16:creationId xmlns:a16="http://schemas.microsoft.com/office/drawing/2014/main" id="{6437C90E-10C6-3225-19D6-E498A99FE30B}"/>
              </a:ext>
            </a:extLst>
          </p:cNvPr>
          <p:cNvSpPr txBox="1"/>
          <p:nvPr/>
        </p:nvSpPr>
        <p:spPr>
          <a:xfrm>
            <a:off x="4715435" y="5710953"/>
            <a:ext cx="2590800" cy="646331"/>
          </a:xfrm>
          <a:prstGeom prst="rect">
            <a:avLst/>
          </a:prstGeom>
          <a:noFill/>
        </p:spPr>
        <p:txBody>
          <a:bodyPr wrap="square" rtlCol="0">
            <a:spAutoFit/>
          </a:bodyPr>
          <a:lstStyle/>
          <a:p>
            <a:pPr algn="ctr"/>
            <a:r>
              <a:rPr lang="en-US" dirty="0"/>
              <a:t>LSV Samarappulige</a:t>
            </a:r>
          </a:p>
          <a:p>
            <a:pPr algn="ctr"/>
            <a:r>
              <a:rPr lang="en-US" dirty="0"/>
              <a:t>20APC4650</a:t>
            </a:r>
          </a:p>
        </p:txBody>
      </p:sp>
    </p:spTree>
    <p:extLst>
      <p:ext uri="{BB962C8B-B14F-4D97-AF65-F5344CB8AC3E}">
        <p14:creationId xmlns:p14="http://schemas.microsoft.com/office/powerpoint/2010/main" val="597029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CD151-A20A-B0A4-51AB-92CF68190A56}"/>
              </a:ext>
            </a:extLst>
          </p:cNvPr>
          <p:cNvSpPr>
            <a:spLocks noGrp="1"/>
          </p:cNvSpPr>
          <p:nvPr>
            <p:ph type="title"/>
          </p:nvPr>
        </p:nvSpPr>
        <p:spPr>
          <a:xfrm>
            <a:off x="584998" y="744662"/>
            <a:ext cx="6392840" cy="2061731"/>
          </a:xfrm>
        </p:spPr>
        <p:txBody>
          <a:bodyPr>
            <a:normAutofit/>
          </a:bodyPr>
          <a:lstStyle/>
          <a:p>
            <a:r>
              <a:rPr lang="en-US" sz="8000" b="1" dirty="0">
                <a:solidFill>
                  <a:srgbClr val="0B8F9D"/>
                </a:solidFill>
                <a:latin typeface="Montserrat ExtraBold" panose="00000900000000000000" pitchFamily="2" charset="0"/>
              </a:rPr>
              <a:t>CONTENT</a:t>
            </a:r>
            <a:endParaRPr lang="en-US" sz="5400" b="1" dirty="0">
              <a:solidFill>
                <a:srgbClr val="0B8F9D"/>
              </a:solidFill>
              <a:latin typeface="Montserrat ExtraBold" panose="00000900000000000000" pitchFamily="2" charset="0"/>
            </a:endParaRPr>
          </a:p>
        </p:txBody>
      </p:sp>
      <p:sp>
        <p:nvSpPr>
          <p:cNvPr id="5" name="!!C1">
            <a:extLst>
              <a:ext uri="{FF2B5EF4-FFF2-40B4-BE49-F238E27FC236}">
                <a16:creationId xmlns:a16="http://schemas.microsoft.com/office/drawing/2014/main" id="{2AB16C6F-9943-6E69-6D0D-26B7CC70E941}"/>
              </a:ext>
            </a:extLst>
          </p:cNvPr>
          <p:cNvSpPr txBox="1"/>
          <p:nvPr/>
        </p:nvSpPr>
        <p:spPr>
          <a:xfrm>
            <a:off x="354960" y="2333483"/>
            <a:ext cx="5482666" cy="369332"/>
          </a:xfrm>
          <a:prstGeom prst="rect">
            <a:avLst/>
          </a:prstGeom>
          <a:noFill/>
        </p:spPr>
        <p:txBody>
          <a:bodyPr wrap="square" rtlCol="0">
            <a:spAutoFit/>
          </a:bodyPr>
          <a:lstStyle/>
          <a:p>
            <a:pPr marL="285750" indent="-285750" algn="r">
              <a:buFont typeface="Arial" panose="020B0604020202020204" pitchFamily="34" charset="0"/>
              <a:buChar char="•"/>
            </a:pPr>
            <a:r>
              <a:rPr lang="en-US" spc="600" dirty="0">
                <a:solidFill>
                  <a:schemeClr val="bg1">
                    <a:lumMod val="50000"/>
                  </a:schemeClr>
                </a:solidFill>
                <a:latin typeface="Montserrat" panose="00000800000000000000" pitchFamily="2" charset="0"/>
              </a:rPr>
              <a:t>what is design patterns? </a:t>
            </a:r>
          </a:p>
        </p:txBody>
      </p:sp>
      <p:sp>
        <p:nvSpPr>
          <p:cNvPr id="6" name="!!C2">
            <a:extLst>
              <a:ext uri="{FF2B5EF4-FFF2-40B4-BE49-F238E27FC236}">
                <a16:creationId xmlns:a16="http://schemas.microsoft.com/office/drawing/2014/main" id="{AAA7942C-8CCC-A3B7-B15E-D29425F72CAF}"/>
              </a:ext>
            </a:extLst>
          </p:cNvPr>
          <p:cNvSpPr txBox="1"/>
          <p:nvPr/>
        </p:nvSpPr>
        <p:spPr>
          <a:xfrm>
            <a:off x="4190" y="2704780"/>
            <a:ext cx="5796112" cy="369332"/>
          </a:xfrm>
          <a:prstGeom prst="rect">
            <a:avLst/>
          </a:prstGeom>
          <a:noFill/>
        </p:spPr>
        <p:txBody>
          <a:bodyPr wrap="square" rtlCol="0">
            <a:spAutoFit/>
          </a:bodyPr>
          <a:lstStyle/>
          <a:p>
            <a:pPr marL="285750" indent="-285750" algn="r">
              <a:buFont typeface="Arial" panose="020B0604020202020204" pitchFamily="34" charset="0"/>
              <a:buChar char="•"/>
            </a:pPr>
            <a:r>
              <a:rPr lang="en-US" spc="600" dirty="0">
                <a:solidFill>
                  <a:schemeClr val="bg1">
                    <a:lumMod val="50000"/>
                  </a:schemeClr>
                </a:solidFill>
                <a:latin typeface="Montserrat" panose="00000800000000000000" pitchFamily="2" charset="0"/>
              </a:rPr>
              <a:t>types of design patterns</a:t>
            </a:r>
          </a:p>
        </p:txBody>
      </p:sp>
      <p:sp>
        <p:nvSpPr>
          <p:cNvPr id="3" name="!!WHITE">
            <a:extLst>
              <a:ext uri="{FF2B5EF4-FFF2-40B4-BE49-F238E27FC236}">
                <a16:creationId xmlns:a16="http://schemas.microsoft.com/office/drawing/2014/main" id="{742013BA-F01B-0AB6-57DE-B022C536605F}"/>
              </a:ext>
            </a:extLst>
          </p:cNvPr>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1">
            <a:extLst>
              <a:ext uri="{FF2B5EF4-FFF2-40B4-BE49-F238E27FC236}">
                <a16:creationId xmlns:a16="http://schemas.microsoft.com/office/drawing/2014/main" id="{049E396E-F12D-8D98-5999-08F2BC9D030D}"/>
              </a:ext>
            </a:extLst>
          </p:cNvPr>
          <p:cNvSpPr/>
          <p:nvPr/>
        </p:nvSpPr>
        <p:spPr>
          <a:xfrm>
            <a:off x="1507669" y="-4552529"/>
            <a:ext cx="4195186" cy="4195186"/>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2">
            <a:extLst>
              <a:ext uri="{FF2B5EF4-FFF2-40B4-BE49-F238E27FC236}">
                <a16:creationId xmlns:a16="http://schemas.microsoft.com/office/drawing/2014/main" id="{4DEFDA65-D7A4-9E15-C510-A9F1DCE2D2EB}"/>
              </a:ext>
            </a:extLst>
          </p:cNvPr>
          <p:cNvSpPr/>
          <p:nvPr/>
        </p:nvSpPr>
        <p:spPr>
          <a:xfrm>
            <a:off x="-8290808" y="1297699"/>
            <a:ext cx="3034458" cy="3034458"/>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3">
            <a:extLst>
              <a:ext uri="{FF2B5EF4-FFF2-40B4-BE49-F238E27FC236}">
                <a16:creationId xmlns:a16="http://schemas.microsoft.com/office/drawing/2014/main" id="{E6D249B8-4E96-5B47-8F51-5CB4DF58839C}"/>
              </a:ext>
            </a:extLst>
          </p:cNvPr>
          <p:cNvSpPr/>
          <p:nvPr/>
        </p:nvSpPr>
        <p:spPr>
          <a:xfrm>
            <a:off x="-4232226" y="2617179"/>
            <a:ext cx="1533743" cy="1533743"/>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4">
            <a:extLst>
              <a:ext uri="{FF2B5EF4-FFF2-40B4-BE49-F238E27FC236}">
                <a16:creationId xmlns:a16="http://schemas.microsoft.com/office/drawing/2014/main" id="{4643391A-CEBF-7223-E475-9AC892E8C1E7}"/>
              </a:ext>
            </a:extLst>
          </p:cNvPr>
          <p:cNvSpPr/>
          <p:nvPr/>
        </p:nvSpPr>
        <p:spPr>
          <a:xfrm>
            <a:off x="-4425652" y="5201588"/>
            <a:ext cx="2294554" cy="2294554"/>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5">
            <a:extLst>
              <a:ext uri="{FF2B5EF4-FFF2-40B4-BE49-F238E27FC236}">
                <a16:creationId xmlns:a16="http://schemas.microsoft.com/office/drawing/2014/main" id="{290D1D8D-C3D3-3DCA-C758-776DEEE33AF4}"/>
              </a:ext>
            </a:extLst>
          </p:cNvPr>
          <p:cNvSpPr/>
          <p:nvPr/>
        </p:nvSpPr>
        <p:spPr>
          <a:xfrm>
            <a:off x="1926296" y="7542465"/>
            <a:ext cx="4877311" cy="4877311"/>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ITLE">
            <a:extLst>
              <a:ext uri="{FF2B5EF4-FFF2-40B4-BE49-F238E27FC236}">
                <a16:creationId xmlns:a16="http://schemas.microsoft.com/office/drawing/2014/main" id="{EF64D13C-6523-E0FA-4EF4-249BBF8CFC72}"/>
              </a:ext>
            </a:extLst>
          </p:cNvPr>
          <p:cNvSpPr txBox="1"/>
          <p:nvPr/>
        </p:nvSpPr>
        <p:spPr>
          <a:xfrm>
            <a:off x="12550682" y="1431363"/>
            <a:ext cx="6423118" cy="1200329"/>
          </a:xfrm>
          <a:prstGeom prst="rect">
            <a:avLst/>
          </a:prstGeom>
          <a:noFill/>
        </p:spPr>
        <p:txBody>
          <a:bodyPr wrap="square" rtlCol="0">
            <a:spAutoFit/>
          </a:bodyPr>
          <a:lstStyle/>
          <a:p>
            <a:r>
              <a:rPr lang="en-US" sz="7200" dirty="0">
                <a:solidFill>
                  <a:schemeClr val="bg1">
                    <a:lumMod val="50000"/>
                  </a:schemeClr>
                </a:solidFill>
                <a:latin typeface="Montserrat" panose="00000800000000000000" pitchFamily="2" charset="0"/>
              </a:rPr>
              <a:t>introduction</a:t>
            </a:r>
          </a:p>
        </p:txBody>
      </p:sp>
      <p:sp>
        <p:nvSpPr>
          <p:cNvPr id="24" name="!!LINE">
            <a:extLst>
              <a:ext uri="{FF2B5EF4-FFF2-40B4-BE49-F238E27FC236}">
                <a16:creationId xmlns:a16="http://schemas.microsoft.com/office/drawing/2014/main" id="{1373959F-AB71-1025-2959-A074A24EE6E1}"/>
              </a:ext>
            </a:extLst>
          </p:cNvPr>
          <p:cNvSpPr/>
          <p:nvPr/>
        </p:nvSpPr>
        <p:spPr>
          <a:xfrm>
            <a:off x="14427754" y="2499076"/>
            <a:ext cx="5810965" cy="91440"/>
          </a:xfrm>
          <a:prstGeom prst="rect">
            <a:avLst/>
          </a:prstGeom>
          <a:solidFill>
            <a:srgbClr val="0B8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ESCRIPTION">
            <a:extLst>
              <a:ext uri="{FF2B5EF4-FFF2-40B4-BE49-F238E27FC236}">
                <a16:creationId xmlns:a16="http://schemas.microsoft.com/office/drawing/2014/main" id="{0ED5C3BD-E319-D577-0508-F3D0B8A70AD0}"/>
              </a:ext>
            </a:extLst>
          </p:cNvPr>
          <p:cNvSpPr txBox="1"/>
          <p:nvPr/>
        </p:nvSpPr>
        <p:spPr>
          <a:xfrm>
            <a:off x="15967981" y="2829441"/>
            <a:ext cx="6011637" cy="1938992"/>
          </a:xfrm>
          <a:prstGeom prst="rect">
            <a:avLst/>
          </a:prstGeom>
          <a:noFill/>
        </p:spPr>
        <p:txBody>
          <a:bodyPr wrap="square" rtlCol="0">
            <a:spAutoFit/>
          </a:bodyPr>
          <a:lstStyle/>
          <a:p>
            <a:pPr algn="r"/>
            <a:r>
              <a:rPr lang="en-US" sz="2400" dirty="0">
                <a:solidFill>
                  <a:schemeClr val="bg1">
                    <a:lumMod val="50000"/>
                  </a:schemeClr>
                </a:solidFill>
                <a:latin typeface="Montserrat Light" panose="00000400000000000000" pitchFamily="2" charset="0"/>
              </a:rPr>
              <a:t>The quick brown fox jumps over the lazy dog. The quick brown fox jumps over the lazy dog. The quick brown fox jumps over the lazy dog. </a:t>
            </a:r>
          </a:p>
          <a:p>
            <a:pPr algn="r"/>
            <a:endParaRPr lang="en-US" sz="2400" dirty="0">
              <a:latin typeface="Montserrat Light" panose="00000400000000000000" pitchFamily="2" charset="0"/>
            </a:endParaRPr>
          </a:p>
        </p:txBody>
      </p:sp>
      <p:sp>
        <p:nvSpPr>
          <p:cNvPr id="26" name="!!BLOCK">
            <a:extLst>
              <a:ext uri="{FF2B5EF4-FFF2-40B4-BE49-F238E27FC236}">
                <a16:creationId xmlns:a16="http://schemas.microsoft.com/office/drawing/2014/main" id="{0BF0DF92-EBAD-3E48-1D9A-9A724D31C302}"/>
              </a:ext>
            </a:extLst>
          </p:cNvPr>
          <p:cNvSpPr/>
          <p:nvPr/>
        </p:nvSpPr>
        <p:spPr>
          <a:xfrm>
            <a:off x="6382719" y="301608"/>
            <a:ext cx="5644272" cy="6349806"/>
          </a:xfrm>
          <a:prstGeom prst="rect">
            <a:avLst/>
          </a:prstGeom>
          <a:solidFill>
            <a:srgbClr val="0B8F9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MainTitle">
            <a:extLst>
              <a:ext uri="{FF2B5EF4-FFF2-40B4-BE49-F238E27FC236}">
                <a16:creationId xmlns:a16="http://schemas.microsoft.com/office/drawing/2014/main" id="{FA729F5F-749D-74F7-215B-1F681F52A5F6}"/>
              </a:ext>
            </a:extLst>
          </p:cNvPr>
          <p:cNvSpPr txBox="1">
            <a:spLocks/>
          </p:cNvSpPr>
          <p:nvPr/>
        </p:nvSpPr>
        <p:spPr>
          <a:xfrm>
            <a:off x="-5550334" y="2154416"/>
            <a:ext cx="4771711" cy="20617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a:solidFill>
                  <a:srgbClr val="0B8F9D"/>
                </a:solidFill>
                <a:latin typeface="Montserrat" panose="00000800000000000000" pitchFamily="2" charset="0"/>
              </a:rPr>
              <a:t>Smooth </a:t>
            </a:r>
            <a:br>
              <a:rPr lang="en-US" sz="6000" b="1">
                <a:solidFill>
                  <a:srgbClr val="0B8F9D"/>
                </a:solidFill>
                <a:latin typeface="Montserrat" panose="00000800000000000000" pitchFamily="2" charset="0"/>
              </a:rPr>
            </a:br>
            <a:r>
              <a:rPr lang="en-US" sz="6000" b="1">
                <a:solidFill>
                  <a:srgbClr val="0B8F9D"/>
                </a:solidFill>
                <a:latin typeface="Montserrat" panose="00000800000000000000" pitchFamily="2" charset="0"/>
              </a:rPr>
              <a:t>Morph PPT</a:t>
            </a:r>
            <a:endParaRPr lang="en-US" b="1" dirty="0">
              <a:solidFill>
                <a:srgbClr val="0B8F9D"/>
              </a:solidFill>
              <a:latin typeface="Montserrat" panose="00000800000000000000" pitchFamily="2" charset="0"/>
            </a:endParaRPr>
          </a:p>
        </p:txBody>
      </p:sp>
      <p:sp>
        <p:nvSpPr>
          <p:cNvPr id="28" name="!!MTline">
            <a:extLst>
              <a:ext uri="{FF2B5EF4-FFF2-40B4-BE49-F238E27FC236}">
                <a16:creationId xmlns:a16="http://schemas.microsoft.com/office/drawing/2014/main" id="{02B431D6-40EC-0BEB-740E-F3226B1BEBA3}"/>
              </a:ext>
            </a:extLst>
          </p:cNvPr>
          <p:cNvSpPr/>
          <p:nvPr/>
        </p:nvSpPr>
        <p:spPr>
          <a:xfrm>
            <a:off x="-5408680" y="4288717"/>
            <a:ext cx="4630057" cy="91440"/>
          </a:xfrm>
          <a:prstGeom prst="rect">
            <a:avLst/>
          </a:prstGeom>
          <a:solidFill>
            <a:srgbClr val="0B8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tdes">
            <a:extLst>
              <a:ext uri="{FF2B5EF4-FFF2-40B4-BE49-F238E27FC236}">
                <a16:creationId xmlns:a16="http://schemas.microsoft.com/office/drawing/2014/main" id="{04DFF672-82FD-7554-0CFD-72B0AD0AB941}"/>
              </a:ext>
            </a:extLst>
          </p:cNvPr>
          <p:cNvSpPr txBox="1"/>
          <p:nvPr/>
        </p:nvSpPr>
        <p:spPr>
          <a:xfrm>
            <a:off x="-5437708" y="4452727"/>
            <a:ext cx="4974910" cy="369332"/>
          </a:xfrm>
          <a:prstGeom prst="rect">
            <a:avLst/>
          </a:prstGeom>
          <a:noFill/>
        </p:spPr>
        <p:txBody>
          <a:bodyPr wrap="square" rtlCol="0">
            <a:spAutoFit/>
          </a:bodyPr>
          <a:lstStyle/>
          <a:p>
            <a:r>
              <a:rPr lang="en-US" dirty="0">
                <a:solidFill>
                  <a:schemeClr val="bg1">
                    <a:lumMod val="50000"/>
                  </a:schemeClr>
                </a:solidFill>
                <a:latin typeface="Montserrat Light" panose="00000400000000000000" pitchFamily="2" charset="0"/>
              </a:rPr>
              <a:t>INSERT SHORT DESCRIPTION.</a:t>
            </a:r>
            <a:endParaRPr lang="en-US" dirty="0">
              <a:latin typeface="Montserrat Light" panose="00000400000000000000" pitchFamily="2" charset="0"/>
            </a:endParaRPr>
          </a:p>
        </p:txBody>
      </p:sp>
      <p:sp>
        <p:nvSpPr>
          <p:cNvPr id="4" name="!!C2">
            <a:extLst>
              <a:ext uri="{FF2B5EF4-FFF2-40B4-BE49-F238E27FC236}">
                <a16:creationId xmlns:a16="http://schemas.microsoft.com/office/drawing/2014/main" id="{212D4FDF-DC9C-8832-0EA5-C3E8FDB78E90}"/>
              </a:ext>
            </a:extLst>
          </p:cNvPr>
          <p:cNvSpPr txBox="1"/>
          <p:nvPr/>
        </p:nvSpPr>
        <p:spPr>
          <a:xfrm>
            <a:off x="0" y="3120216"/>
            <a:ext cx="5796112" cy="369332"/>
          </a:xfrm>
          <a:prstGeom prst="rect">
            <a:avLst/>
          </a:prstGeom>
          <a:noFill/>
        </p:spPr>
        <p:txBody>
          <a:bodyPr wrap="square" rtlCol="0">
            <a:spAutoFit/>
          </a:bodyPr>
          <a:lstStyle/>
          <a:p>
            <a:pPr marL="285750" indent="-285750" algn="r">
              <a:buFont typeface="Arial" panose="020B0604020202020204" pitchFamily="34" charset="0"/>
              <a:buChar char="•"/>
            </a:pPr>
            <a:r>
              <a:rPr lang="en-US" spc="600" dirty="0">
                <a:solidFill>
                  <a:schemeClr val="bg1">
                    <a:lumMod val="50000"/>
                  </a:schemeClr>
                </a:solidFill>
                <a:latin typeface="Montserrat" panose="00000800000000000000" pitchFamily="2" charset="0"/>
              </a:rPr>
              <a:t>creational design patterns </a:t>
            </a:r>
          </a:p>
        </p:txBody>
      </p:sp>
      <p:sp>
        <p:nvSpPr>
          <p:cNvPr id="9" name="!!C2">
            <a:extLst>
              <a:ext uri="{FF2B5EF4-FFF2-40B4-BE49-F238E27FC236}">
                <a16:creationId xmlns:a16="http://schemas.microsoft.com/office/drawing/2014/main" id="{CF36C7AE-DECE-E606-7F01-A74501A260AC}"/>
              </a:ext>
            </a:extLst>
          </p:cNvPr>
          <p:cNvSpPr txBox="1"/>
          <p:nvPr/>
        </p:nvSpPr>
        <p:spPr>
          <a:xfrm>
            <a:off x="0" y="3557083"/>
            <a:ext cx="5796112" cy="369332"/>
          </a:xfrm>
          <a:prstGeom prst="rect">
            <a:avLst/>
          </a:prstGeom>
          <a:noFill/>
        </p:spPr>
        <p:txBody>
          <a:bodyPr wrap="square" rtlCol="0">
            <a:spAutoFit/>
          </a:bodyPr>
          <a:lstStyle/>
          <a:p>
            <a:pPr marL="285750" indent="-285750" algn="r">
              <a:buFont typeface="Arial" panose="020B0604020202020204" pitchFamily="34" charset="0"/>
              <a:buChar char="•"/>
            </a:pPr>
            <a:r>
              <a:rPr lang="en-US" spc="600" dirty="0">
                <a:solidFill>
                  <a:schemeClr val="bg1">
                    <a:lumMod val="50000"/>
                  </a:schemeClr>
                </a:solidFill>
                <a:latin typeface="Montserrat" panose="00000800000000000000" pitchFamily="2" charset="0"/>
              </a:rPr>
              <a:t>singleton pattern</a:t>
            </a:r>
          </a:p>
        </p:txBody>
      </p:sp>
      <p:sp>
        <p:nvSpPr>
          <p:cNvPr id="13" name="!!C2">
            <a:extLst>
              <a:ext uri="{FF2B5EF4-FFF2-40B4-BE49-F238E27FC236}">
                <a16:creationId xmlns:a16="http://schemas.microsoft.com/office/drawing/2014/main" id="{EBB6B450-2C3F-D829-087B-09F80ACDF573}"/>
              </a:ext>
            </a:extLst>
          </p:cNvPr>
          <p:cNvSpPr txBox="1"/>
          <p:nvPr/>
        </p:nvSpPr>
        <p:spPr>
          <a:xfrm>
            <a:off x="0" y="3977506"/>
            <a:ext cx="5796112" cy="369332"/>
          </a:xfrm>
          <a:prstGeom prst="rect">
            <a:avLst/>
          </a:prstGeom>
          <a:noFill/>
        </p:spPr>
        <p:txBody>
          <a:bodyPr wrap="square" rtlCol="0">
            <a:spAutoFit/>
          </a:bodyPr>
          <a:lstStyle/>
          <a:p>
            <a:pPr marL="285750" indent="-285750" algn="r">
              <a:buFont typeface="Arial" panose="020B0604020202020204" pitchFamily="34" charset="0"/>
              <a:buChar char="•"/>
            </a:pPr>
            <a:r>
              <a:rPr lang="en-US" spc="600" dirty="0">
                <a:solidFill>
                  <a:schemeClr val="bg1">
                    <a:lumMod val="50000"/>
                  </a:schemeClr>
                </a:solidFill>
                <a:latin typeface="Montserrat" panose="00000800000000000000" pitchFamily="2" charset="0"/>
              </a:rPr>
              <a:t>structural design patterns</a:t>
            </a:r>
          </a:p>
        </p:txBody>
      </p:sp>
      <p:sp>
        <p:nvSpPr>
          <p:cNvPr id="14" name="!!C2">
            <a:extLst>
              <a:ext uri="{FF2B5EF4-FFF2-40B4-BE49-F238E27FC236}">
                <a16:creationId xmlns:a16="http://schemas.microsoft.com/office/drawing/2014/main" id="{167001E8-7FEC-49D6-5F04-23FC27A4509B}"/>
              </a:ext>
            </a:extLst>
          </p:cNvPr>
          <p:cNvSpPr txBox="1"/>
          <p:nvPr/>
        </p:nvSpPr>
        <p:spPr>
          <a:xfrm>
            <a:off x="-3701" y="4397656"/>
            <a:ext cx="5796112" cy="369332"/>
          </a:xfrm>
          <a:prstGeom prst="rect">
            <a:avLst/>
          </a:prstGeom>
          <a:noFill/>
        </p:spPr>
        <p:txBody>
          <a:bodyPr wrap="square" rtlCol="0">
            <a:spAutoFit/>
          </a:bodyPr>
          <a:lstStyle/>
          <a:p>
            <a:pPr marL="285750" indent="-285750" algn="r">
              <a:buFont typeface="Arial" panose="020B0604020202020204" pitchFamily="34" charset="0"/>
              <a:buChar char="•"/>
            </a:pPr>
            <a:r>
              <a:rPr lang="en-US" spc="600" dirty="0">
                <a:solidFill>
                  <a:schemeClr val="bg1">
                    <a:lumMod val="50000"/>
                  </a:schemeClr>
                </a:solidFill>
                <a:latin typeface="Montserrat" panose="00000800000000000000" pitchFamily="2" charset="0"/>
              </a:rPr>
              <a:t>façade pattern</a:t>
            </a:r>
          </a:p>
        </p:txBody>
      </p:sp>
      <p:sp>
        <p:nvSpPr>
          <p:cNvPr id="15" name="!!C2">
            <a:extLst>
              <a:ext uri="{FF2B5EF4-FFF2-40B4-BE49-F238E27FC236}">
                <a16:creationId xmlns:a16="http://schemas.microsoft.com/office/drawing/2014/main" id="{DB054BD7-8F60-4CC6-9842-2A380FE5768B}"/>
              </a:ext>
            </a:extLst>
          </p:cNvPr>
          <p:cNvSpPr txBox="1"/>
          <p:nvPr/>
        </p:nvSpPr>
        <p:spPr>
          <a:xfrm>
            <a:off x="-3701" y="4813092"/>
            <a:ext cx="5796112" cy="369332"/>
          </a:xfrm>
          <a:prstGeom prst="rect">
            <a:avLst/>
          </a:prstGeom>
          <a:noFill/>
        </p:spPr>
        <p:txBody>
          <a:bodyPr wrap="square" rtlCol="0">
            <a:spAutoFit/>
          </a:bodyPr>
          <a:lstStyle/>
          <a:p>
            <a:pPr marL="285750" indent="-285750" algn="r">
              <a:buFont typeface="Arial" panose="020B0604020202020204" pitchFamily="34" charset="0"/>
              <a:buChar char="•"/>
            </a:pPr>
            <a:r>
              <a:rPr lang="en-US" spc="600" dirty="0">
                <a:solidFill>
                  <a:schemeClr val="bg1">
                    <a:lumMod val="50000"/>
                  </a:schemeClr>
                </a:solidFill>
                <a:latin typeface="Montserrat" panose="00000800000000000000" pitchFamily="2" charset="0"/>
              </a:rPr>
              <a:t>behavioral design patterns</a:t>
            </a:r>
          </a:p>
        </p:txBody>
      </p:sp>
      <p:sp>
        <p:nvSpPr>
          <p:cNvPr id="16" name="!!C2">
            <a:extLst>
              <a:ext uri="{FF2B5EF4-FFF2-40B4-BE49-F238E27FC236}">
                <a16:creationId xmlns:a16="http://schemas.microsoft.com/office/drawing/2014/main" id="{3492043F-422B-7162-2D79-19C29D79773A}"/>
              </a:ext>
            </a:extLst>
          </p:cNvPr>
          <p:cNvSpPr txBox="1"/>
          <p:nvPr/>
        </p:nvSpPr>
        <p:spPr>
          <a:xfrm>
            <a:off x="-3701" y="5233515"/>
            <a:ext cx="5796112" cy="369332"/>
          </a:xfrm>
          <a:prstGeom prst="rect">
            <a:avLst/>
          </a:prstGeom>
          <a:noFill/>
        </p:spPr>
        <p:txBody>
          <a:bodyPr wrap="square" rtlCol="0">
            <a:spAutoFit/>
          </a:bodyPr>
          <a:lstStyle/>
          <a:p>
            <a:pPr marL="285750" indent="-285750" algn="r">
              <a:buFont typeface="Arial" panose="020B0604020202020204" pitchFamily="34" charset="0"/>
              <a:buChar char="•"/>
            </a:pPr>
            <a:r>
              <a:rPr lang="en-US" spc="600" dirty="0">
                <a:solidFill>
                  <a:schemeClr val="bg1">
                    <a:lumMod val="50000"/>
                  </a:schemeClr>
                </a:solidFill>
                <a:latin typeface="Montserrat" panose="00000800000000000000" pitchFamily="2" charset="0"/>
              </a:rPr>
              <a:t>observer pattern</a:t>
            </a:r>
          </a:p>
        </p:txBody>
      </p:sp>
      <p:sp>
        <p:nvSpPr>
          <p:cNvPr id="17" name="!!C2">
            <a:extLst>
              <a:ext uri="{FF2B5EF4-FFF2-40B4-BE49-F238E27FC236}">
                <a16:creationId xmlns:a16="http://schemas.microsoft.com/office/drawing/2014/main" id="{4C33958D-41A3-6868-5C5A-E45C14B26B22}"/>
              </a:ext>
            </a:extLst>
          </p:cNvPr>
          <p:cNvSpPr txBox="1"/>
          <p:nvPr/>
        </p:nvSpPr>
        <p:spPr>
          <a:xfrm>
            <a:off x="-3701" y="5653938"/>
            <a:ext cx="5796112" cy="369332"/>
          </a:xfrm>
          <a:prstGeom prst="rect">
            <a:avLst/>
          </a:prstGeom>
          <a:noFill/>
        </p:spPr>
        <p:txBody>
          <a:bodyPr wrap="square" rtlCol="0">
            <a:spAutoFit/>
          </a:bodyPr>
          <a:lstStyle/>
          <a:p>
            <a:pPr marL="285750" indent="-285750" algn="r">
              <a:buFont typeface="Arial" panose="020B0604020202020204" pitchFamily="34" charset="0"/>
              <a:buChar char="•"/>
            </a:pPr>
            <a:r>
              <a:rPr lang="en-US" spc="600" dirty="0">
                <a:solidFill>
                  <a:schemeClr val="bg1">
                    <a:lumMod val="50000"/>
                  </a:schemeClr>
                </a:solidFill>
                <a:latin typeface="Montserrat" panose="00000800000000000000" pitchFamily="2" charset="0"/>
              </a:rPr>
              <a:t>resources</a:t>
            </a:r>
          </a:p>
        </p:txBody>
      </p:sp>
    </p:spTree>
    <p:extLst>
      <p:ext uri="{BB962C8B-B14F-4D97-AF65-F5344CB8AC3E}">
        <p14:creationId xmlns:p14="http://schemas.microsoft.com/office/powerpoint/2010/main" val="1393835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hidden="1">
            <a:extLst>
              <a:ext uri="{FF2B5EF4-FFF2-40B4-BE49-F238E27FC236}">
                <a16:creationId xmlns:a16="http://schemas.microsoft.com/office/drawing/2014/main" id="{F0E952A8-E307-689D-E249-72633A80B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4460" y="6400475"/>
            <a:ext cx="457540" cy="457540"/>
          </a:xfrm>
          <a:prstGeom prst="rect">
            <a:avLst/>
          </a:prstGeom>
        </p:spPr>
      </p:pic>
      <p:sp>
        <p:nvSpPr>
          <p:cNvPr id="18" name="!!S1">
            <a:extLst>
              <a:ext uri="{FF2B5EF4-FFF2-40B4-BE49-F238E27FC236}">
                <a16:creationId xmlns:a16="http://schemas.microsoft.com/office/drawing/2014/main" id="{A4818835-FBAF-9BF1-9559-607008289407}"/>
              </a:ext>
            </a:extLst>
          </p:cNvPr>
          <p:cNvSpPr/>
          <p:nvPr/>
        </p:nvSpPr>
        <p:spPr>
          <a:xfrm>
            <a:off x="1507669" y="-1983917"/>
            <a:ext cx="4195186" cy="4195186"/>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2">
            <a:extLst>
              <a:ext uri="{FF2B5EF4-FFF2-40B4-BE49-F238E27FC236}">
                <a16:creationId xmlns:a16="http://schemas.microsoft.com/office/drawing/2014/main" id="{2BEF021C-8F1C-032C-97DF-F138286C4E10}"/>
              </a:ext>
            </a:extLst>
          </p:cNvPr>
          <p:cNvSpPr/>
          <p:nvPr/>
        </p:nvSpPr>
        <p:spPr>
          <a:xfrm>
            <a:off x="-1212429" y="1297699"/>
            <a:ext cx="3034458" cy="3034458"/>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3">
            <a:extLst>
              <a:ext uri="{FF2B5EF4-FFF2-40B4-BE49-F238E27FC236}">
                <a16:creationId xmlns:a16="http://schemas.microsoft.com/office/drawing/2014/main" id="{039ECC10-4E96-C873-C0FE-52473A15E66F}"/>
              </a:ext>
            </a:extLst>
          </p:cNvPr>
          <p:cNvSpPr/>
          <p:nvPr/>
        </p:nvSpPr>
        <p:spPr>
          <a:xfrm>
            <a:off x="1526502" y="2617179"/>
            <a:ext cx="1533743" cy="1533743"/>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4">
            <a:extLst>
              <a:ext uri="{FF2B5EF4-FFF2-40B4-BE49-F238E27FC236}">
                <a16:creationId xmlns:a16="http://schemas.microsoft.com/office/drawing/2014/main" id="{A7223CAB-765F-8624-4750-4893CEB80607}"/>
              </a:ext>
            </a:extLst>
          </p:cNvPr>
          <p:cNvSpPr/>
          <p:nvPr/>
        </p:nvSpPr>
        <p:spPr>
          <a:xfrm>
            <a:off x="-768052" y="5201588"/>
            <a:ext cx="2294554" cy="2294554"/>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5">
            <a:extLst>
              <a:ext uri="{FF2B5EF4-FFF2-40B4-BE49-F238E27FC236}">
                <a16:creationId xmlns:a16="http://schemas.microsoft.com/office/drawing/2014/main" id="{8B490AB5-D188-04F6-4D2A-6B641C50BD51}"/>
              </a:ext>
            </a:extLst>
          </p:cNvPr>
          <p:cNvSpPr/>
          <p:nvPr/>
        </p:nvSpPr>
        <p:spPr>
          <a:xfrm>
            <a:off x="1926296" y="3429000"/>
            <a:ext cx="4877311" cy="4877311"/>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a:extLst>
              <a:ext uri="{FF2B5EF4-FFF2-40B4-BE49-F238E27FC236}">
                <a16:creationId xmlns:a16="http://schemas.microsoft.com/office/drawing/2014/main" id="{F1456DB2-8EA4-A818-A53B-DED5D33707E5}"/>
              </a:ext>
            </a:extLst>
          </p:cNvPr>
          <p:cNvSpPr txBox="1"/>
          <p:nvPr/>
        </p:nvSpPr>
        <p:spPr>
          <a:xfrm>
            <a:off x="5679499" y="497554"/>
            <a:ext cx="6423118" cy="1938992"/>
          </a:xfrm>
          <a:prstGeom prst="rect">
            <a:avLst/>
          </a:prstGeom>
          <a:noFill/>
        </p:spPr>
        <p:txBody>
          <a:bodyPr wrap="square" rtlCol="0">
            <a:spAutoFit/>
          </a:bodyPr>
          <a:lstStyle/>
          <a:p>
            <a:r>
              <a:rPr lang="en-US" sz="6000" dirty="0">
                <a:solidFill>
                  <a:schemeClr val="bg1">
                    <a:lumMod val="50000"/>
                  </a:schemeClr>
                </a:solidFill>
                <a:latin typeface="Montserrat" panose="00000800000000000000" pitchFamily="2" charset="0"/>
              </a:rPr>
              <a:t>what is design patterns?</a:t>
            </a:r>
          </a:p>
        </p:txBody>
      </p:sp>
      <p:sp>
        <p:nvSpPr>
          <p:cNvPr id="28" name="!!LINE">
            <a:extLst>
              <a:ext uri="{FF2B5EF4-FFF2-40B4-BE49-F238E27FC236}">
                <a16:creationId xmlns:a16="http://schemas.microsoft.com/office/drawing/2014/main" id="{AADFD330-909E-86E4-870F-00B604AC6741}"/>
              </a:ext>
            </a:extLst>
          </p:cNvPr>
          <p:cNvSpPr/>
          <p:nvPr/>
        </p:nvSpPr>
        <p:spPr>
          <a:xfrm>
            <a:off x="5702854" y="2499076"/>
            <a:ext cx="5810965" cy="91440"/>
          </a:xfrm>
          <a:prstGeom prst="rect">
            <a:avLst/>
          </a:prstGeom>
          <a:solidFill>
            <a:srgbClr val="0B8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ESCRIPTION">
            <a:extLst>
              <a:ext uri="{FF2B5EF4-FFF2-40B4-BE49-F238E27FC236}">
                <a16:creationId xmlns:a16="http://schemas.microsoft.com/office/drawing/2014/main" id="{7761552B-2092-E570-846D-CCE8B67A5EF7}"/>
              </a:ext>
            </a:extLst>
          </p:cNvPr>
          <p:cNvSpPr txBox="1"/>
          <p:nvPr/>
        </p:nvSpPr>
        <p:spPr>
          <a:xfrm>
            <a:off x="5562510" y="2766686"/>
            <a:ext cx="6011637" cy="2923877"/>
          </a:xfrm>
          <a:prstGeom prst="rect">
            <a:avLst/>
          </a:prstGeom>
          <a:noFill/>
        </p:spPr>
        <p:txBody>
          <a:bodyPr wrap="square" rtlCol="0">
            <a:spAutoFit/>
          </a:bodyPr>
          <a:lstStyle/>
          <a:p>
            <a:pPr algn="r"/>
            <a:r>
              <a:rPr lang="en-US" sz="2400" dirty="0">
                <a:solidFill>
                  <a:srgbClr val="7F7F7F"/>
                </a:solidFill>
              </a:rPr>
              <a:t>Design patterns are proven solutions to common software design problems. They represent best practices used by experienced object-oriented software developers.</a:t>
            </a:r>
          </a:p>
          <a:p>
            <a:pPr algn="r"/>
            <a:endParaRPr lang="en-US" sz="2400" dirty="0">
              <a:solidFill>
                <a:srgbClr val="7F7F7F"/>
              </a:solidFill>
              <a:latin typeface="Montserrat Light" panose="00000400000000000000" pitchFamily="2" charset="0"/>
            </a:endParaRPr>
          </a:p>
          <a:p>
            <a:pPr algn="r"/>
            <a:r>
              <a:rPr lang="en-US" sz="2400" dirty="0">
                <a:solidFill>
                  <a:srgbClr val="7F7F7F"/>
                </a:solidFill>
              </a:rPr>
              <a:t>"Design patterns make it easier to reuse successful designs and architectures." </a:t>
            </a:r>
          </a:p>
          <a:p>
            <a:pPr algn="r"/>
            <a:r>
              <a:rPr lang="en-US" sz="1600" dirty="0">
                <a:solidFill>
                  <a:srgbClr val="7F7F7F"/>
                </a:solidFill>
              </a:rPr>
              <a:t>- Erich Gamma, Richard Helm, Ralph Johnson, John Vlissides (GoF)</a:t>
            </a:r>
            <a:endParaRPr lang="en-US" sz="1600" dirty="0">
              <a:solidFill>
                <a:srgbClr val="7F7F7F"/>
              </a:solidFill>
              <a:latin typeface="Montserrat Light" panose="00000400000000000000" pitchFamily="2" charset="0"/>
            </a:endParaRPr>
          </a:p>
        </p:txBody>
      </p:sp>
      <p:sp>
        <p:nvSpPr>
          <p:cNvPr id="10" name="!!Title 1">
            <a:extLst>
              <a:ext uri="{FF2B5EF4-FFF2-40B4-BE49-F238E27FC236}">
                <a16:creationId xmlns:a16="http://schemas.microsoft.com/office/drawing/2014/main" id="{73C1233A-B335-126D-E132-F9C03945CB26}"/>
              </a:ext>
            </a:extLst>
          </p:cNvPr>
          <p:cNvSpPr>
            <a:spLocks noGrp="1"/>
          </p:cNvSpPr>
          <p:nvPr>
            <p:ph type="title"/>
          </p:nvPr>
        </p:nvSpPr>
        <p:spPr>
          <a:xfrm>
            <a:off x="584998" y="-5803626"/>
            <a:ext cx="6392840" cy="2061731"/>
          </a:xfrm>
        </p:spPr>
        <p:txBody>
          <a:bodyPr>
            <a:normAutofit/>
          </a:bodyPr>
          <a:lstStyle/>
          <a:p>
            <a:r>
              <a:rPr lang="en-US" sz="8000" b="1" dirty="0">
                <a:solidFill>
                  <a:srgbClr val="0B8F9D"/>
                </a:solidFill>
                <a:latin typeface="Montserrat ExtraBold" panose="00000900000000000000" pitchFamily="2" charset="0"/>
              </a:rPr>
              <a:t>CONTENT</a:t>
            </a:r>
            <a:endParaRPr lang="en-US" sz="5400" b="1" dirty="0">
              <a:solidFill>
                <a:srgbClr val="0B8F9D"/>
              </a:solidFill>
              <a:latin typeface="Montserrat ExtraBold" panose="00000900000000000000" pitchFamily="2" charset="0"/>
            </a:endParaRPr>
          </a:p>
        </p:txBody>
      </p:sp>
      <p:sp>
        <p:nvSpPr>
          <p:cNvPr id="11" name="!!C1">
            <a:extLst>
              <a:ext uri="{FF2B5EF4-FFF2-40B4-BE49-F238E27FC236}">
                <a16:creationId xmlns:a16="http://schemas.microsoft.com/office/drawing/2014/main" id="{F5FF4DAA-693C-7BC7-EC25-FF2022B292C1}"/>
              </a:ext>
            </a:extLst>
          </p:cNvPr>
          <p:cNvSpPr txBox="1"/>
          <p:nvPr/>
        </p:nvSpPr>
        <p:spPr>
          <a:xfrm>
            <a:off x="2343080" y="-4376772"/>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introduction</a:t>
            </a:r>
            <a:endParaRPr lang="en-US" sz="3200" spc="600" dirty="0">
              <a:solidFill>
                <a:schemeClr val="bg1">
                  <a:lumMod val="50000"/>
                </a:schemeClr>
              </a:solidFill>
              <a:latin typeface="Montserrat" panose="00000800000000000000" pitchFamily="2" charset="0"/>
            </a:endParaRPr>
          </a:p>
        </p:txBody>
      </p:sp>
      <p:sp>
        <p:nvSpPr>
          <p:cNvPr id="12" name="!!C2">
            <a:extLst>
              <a:ext uri="{FF2B5EF4-FFF2-40B4-BE49-F238E27FC236}">
                <a16:creationId xmlns:a16="http://schemas.microsoft.com/office/drawing/2014/main" id="{C9AF4911-855C-2608-837D-FE5BCB842380}"/>
              </a:ext>
            </a:extLst>
          </p:cNvPr>
          <p:cNvSpPr txBox="1"/>
          <p:nvPr/>
        </p:nvSpPr>
        <p:spPr>
          <a:xfrm>
            <a:off x="2343080" y="-3915107"/>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goals</a:t>
            </a:r>
            <a:endParaRPr lang="en-US" sz="3200" spc="600" dirty="0">
              <a:solidFill>
                <a:schemeClr val="bg1">
                  <a:lumMod val="50000"/>
                </a:schemeClr>
              </a:solidFill>
              <a:latin typeface="Montserrat" panose="00000800000000000000" pitchFamily="2" charset="0"/>
            </a:endParaRPr>
          </a:p>
        </p:txBody>
      </p:sp>
      <p:sp>
        <p:nvSpPr>
          <p:cNvPr id="13" name="!!C3">
            <a:extLst>
              <a:ext uri="{FF2B5EF4-FFF2-40B4-BE49-F238E27FC236}">
                <a16:creationId xmlns:a16="http://schemas.microsoft.com/office/drawing/2014/main" id="{70C8FBAF-3988-B147-A8F1-7F4C783ABB82}"/>
              </a:ext>
            </a:extLst>
          </p:cNvPr>
          <p:cNvSpPr txBox="1"/>
          <p:nvPr/>
        </p:nvSpPr>
        <p:spPr>
          <a:xfrm>
            <a:off x="2343080" y="-3489520"/>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topic</a:t>
            </a:r>
            <a:endParaRPr lang="en-US" sz="3200" spc="600" dirty="0">
              <a:solidFill>
                <a:schemeClr val="bg1">
                  <a:lumMod val="50000"/>
                </a:schemeClr>
              </a:solidFill>
              <a:latin typeface="Montserrat" panose="00000800000000000000" pitchFamily="2" charset="0"/>
            </a:endParaRPr>
          </a:p>
        </p:txBody>
      </p:sp>
      <p:sp>
        <p:nvSpPr>
          <p:cNvPr id="14" name="!!C4">
            <a:extLst>
              <a:ext uri="{FF2B5EF4-FFF2-40B4-BE49-F238E27FC236}">
                <a16:creationId xmlns:a16="http://schemas.microsoft.com/office/drawing/2014/main" id="{C3317FE1-4485-8E61-3C11-E3F147ABD279}"/>
              </a:ext>
            </a:extLst>
          </p:cNvPr>
          <p:cNvSpPr txBox="1"/>
          <p:nvPr/>
        </p:nvSpPr>
        <p:spPr>
          <a:xfrm>
            <a:off x="2343080" y="-3027855"/>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discussion</a:t>
            </a:r>
            <a:endParaRPr lang="en-US" sz="3200" spc="600" dirty="0">
              <a:solidFill>
                <a:schemeClr val="bg1">
                  <a:lumMod val="50000"/>
                </a:schemeClr>
              </a:solidFill>
              <a:latin typeface="Montserrat" panose="00000800000000000000" pitchFamily="2" charset="0"/>
            </a:endParaRPr>
          </a:p>
        </p:txBody>
      </p:sp>
      <p:sp>
        <p:nvSpPr>
          <p:cNvPr id="15" name="!!C5">
            <a:extLst>
              <a:ext uri="{FF2B5EF4-FFF2-40B4-BE49-F238E27FC236}">
                <a16:creationId xmlns:a16="http://schemas.microsoft.com/office/drawing/2014/main" id="{8BE43849-C070-7668-BAA4-BF55A17F25C5}"/>
              </a:ext>
            </a:extLst>
          </p:cNvPr>
          <p:cNvSpPr txBox="1"/>
          <p:nvPr/>
        </p:nvSpPr>
        <p:spPr>
          <a:xfrm>
            <a:off x="2343080" y="-2140603"/>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examples</a:t>
            </a:r>
            <a:endParaRPr lang="en-US" sz="3200" spc="600" dirty="0">
              <a:solidFill>
                <a:schemeClr val="bg1">
                  <a:lumMod val="50000"/>
                </a:schemeClr>
              </a:solidFill>
              <a:latin typeface="Montserrat" panose="00000800000000000000" pitchFamily="2" charset="0"/>
            </a:endParaRPr>
          </a:p>
        </p:txBody>
      </p:sp>
      <p:sp>
        <p:nvSpPr>
          <p:cNvPr id="17" name="!!C6">
            <a:extLst>
              <a:ext uri="{FF2B5EF4-FFF2-40B4-BE49-F238E27FC236}">
                <a16:creationId xmlns:a16="http://schemas.microsoft.com/office/drawing/2014/main" id="{B6EA8FEE-8BE0-ECCE-E95D-AA515C86C9A5}"/>
              </a:ext>
            </a:extLst>
          </p:cNvPr>
          <p:cNvSpPr txBox="1"/>
          <p:nvPr/>
        </p:nvSpPr>
        <p:spPr>
          <a:xfrm>
            <a:off x="2343080" y="-2584229"/>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data</a:t>
            </a:r>
            <a:endParaRPr lang="en-US" sz="3200" spc="600" dirty="0">
              <a:solidFill>
                <a:schemeClr val="bg1">
                  <a:lumMod val="50000"/>
                </a:schemeClr>
              </a:solidFill>
              <a:latin typeface="Montserrat" panose="00000800000000000000" pitchFamily="2" charset="0"/>
            </a:endParaRPr>
          </a:p>
        </p:txBody>
      </p:sp>
      <p:sp>
        <p:nvSpPr>
          <p:cNvPr id="20" name="!!C7">
            <a:extLst>
              <a:ext uri="{FF2B5EF4-FFF2-40B4-BE49-F238E27FC236}">
                <a16:creationId xmlns:a16="http://schemas.microsoft.com/office/drawing/2014/main" id="{7D949808-3E1C-CFFC-1364-0EA66005188D}"/>
              </a:ext>
            </a:extLst>
          </p:cNvPr>
          <p:cNvSpPr txBox="1"/>
          <p:nvPr/>
        </p:nvSpPr>
        <p:spPr>
          <a:xfrm>
            <a:off x="2343080" y="-1753572"/>
            <a:ext cx="3453032" cy="461665"/>
          </a:xfrm>
          <a:prstGeom prst="rect">
            <a:avLst/>
          </a:prstGeom>
          <a:noFill/>
        </p:spPr>
        <p:txBody>
          <a:bodyPr wrap="square" rtlCol="0">
            <a:spAutoFit/>
          </a:bodyPr>
          <a:lstStyle/>
          <a:p>
            <a:pPr algn="r"/>
            <a:r>
              <a:rPr lang="en-US" sz="2400" spc="600" dirty="0">
                <a:solidFill>
                  <a:schemeClr val="bg1">
                    <a:lumMod val="50000"/>
                  </a:schemeClr>
                </a:solidFill>
                <a:latin typeface="Montserrat" panose="00000800000000000000" pitchFamily="2" charset="0"/>
              </a:rPr>
              <a:t>conclusion</a:t>
            </a:r>
            <a:endParaRPr lang="en-US" sz="3200" spc="600" dirty="0">
              <a:solidFill>
                <a:schemeClr val="bg1">
                  <a:lumMod val="50000"/>
                </a:schemeClr>
              </a:solidFill>
              <a:latin typeface="Montserrat" panose="00000800000000000000" pitchFamily="2" charset="0"/>
            </a:endParaRPr>
          </a:p>
        </p:txBody>
      </p:sp>
      <p:sp>
        <p:nvSpPr>
          <p:cNvPr id="22" name="!!BLOCK">
            <a:extLst>
              <a:ext uri="{FF2B5EF4-FFF2-40B4-BE49-F238E27FC236}">
                <a16:creationId xmlns:a16="http://schemas.microsoft.com/office/drawing/2014/main" id="{EBFAFE8F-A42C-1BE8-5C2E-97508039042B}"/>
              </a:ext>
            </a:extLst>
          </p:cNvPr>
          <p:cNvSpPr/>
          <p:nvPr/>
        </p:nvSpPr>
        <p:spPr>
          <a:xfrm>
            <a:off x="6230319" y="7267732"/>
            <a:ext cx="5644272" cy="6349806"/>
          </a:xfrm>
          <a:prstGeom prst="rect">
            <a:avLst/>
          </a:prstGeom>
          <a:solidFill>
            <a:srgbClr val="0B8F9D"/>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716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1">
            <a:extLst>
              <a:ext uri="{FF2B5EF4-FFF2-40B4-BE49-F238E27FC236}">
                <a16:creationId xmlns:a16="http://schemas.microsoft.com/office/drawing/2014/main" id="{A4818835-FBAF-9BF1-9559-607008289407}"/>
              </a:ext>
            </a:extLst>
          </p:cNvPr>
          <p:cNvSpPr/>
          <p:nvPr/>
        </p:nvSpPr>
        <p:spPr>
          <a:xfrm>
            <a:off x="8362060" y="1981200"/>
            <a:ext cx="3657600" cy="36576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2">
            <a:extLst>
              <a:ext uri="{FF2B5EF4-FFF2-40B4-BE49-F238E27FC236}">
                <a16:creationId xmlns:a16="http://schemas.microsoft.com/office/drawing/2014/main" id="{2BEF021C-8F1C-032C-97DF-F138286C4E10}"/>
              </a:ext>
            </a:extLst>
          </p:cNvPr>
          <p:cNvSpPr/>
          <p:nvPr/>
        </p:nvSpPr>
        <p:spPr>
          <a:xfrm>
            <a:off x="172340" y="1981200"/>
            <a:ext cx="3657600" cy="36576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S3">
            <a:extLst>
              <a:ext uri="{FF2B5EF4-FFF2-40B4-BE49-F238E27FC236}">
                <a16:creationId xmlns:a16="http://schemas.microsoft.com/office/drawing/2014/main" id="{039ECC10-4E96-C873-C0FE-52473A15E66F}"/>
              </a:ext>
            </a:extLst>
          </p:cNvPr>
          <p:cNvSpPr/>
          <p:nvPr/>
        </p:nvSpPr>
        <p:spPr>
          <a:xfrm>
            <a:off x="4267200" y="1981200"/>
            <a:ext cx="3657600" cy="36576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4">
            <a:extLst>
              <a:ext uri="{FF2B5EF4-FFF2-40B4-BE49-F238E27FC236}">
                <a16:creationId xmlns:a16="http://schemas.microsoft.com/office/drawing/2014/main" id="{A7223CAB-765F-8624-4750-4893CEB80607}"/>
              </a:ext>
            </a:extLst>
          </p:cNvPr>
          <p:cNvSpPr/>
          <p:nvPr/>
        </p:nvSpPr>
        <p:spPr>
          <a:xfrm>
            <a:off x="-2498452" y="5639611"/>
            <a:ext cx="6328392" cy="6328392"/>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5">
            <a:extLst>
              <a:ext uri="{FF2B5EF4-FFF2-40B4-BE49-F238E27FC236}">
                <a16:creationId xmlns:a16="http://schemas.microsoft.com/office/drawing/2014/main" id="{8B490AB5-D188-04F6-4D2A-6B641C50BD51}"/>
              </a:ext>
            </a:extLst>
          </p:cNvPr>
          <p:cNvSpPr/>
          <p:nvPr/>
        </p:nvSpPr>
        <p:spPr>
          <a:xfrm>
            <a:off x="9285380" y="-2661101"/>
            <a:ext cx="4336382" cy="4336382"/>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OAL1">
            <a:extLst>
              <a:ext uri="{FF2B5EF4-FFF2-40B4-BE49-F238E27FC236}">
                <a16:creationId xmlns:a16="http://schemas.microsoft.com/office/drawing/2014/main" id="{9F38F4F7-1F7E-3B53-CC66-A8EB0666DEB9}"/>
              </a:ext>
            </a:extLst>
          </p:cNvPr>
          <p:cNvSpPr txBox="1"/>
          <p:nvPr/>
        </p:nvSpPr>
        <p:spPr>
          <a:xfrm>
            <a:off x="5312226" y="2408892"/>
            <a:ext cx="1567543" cy="646331"/>
          </a:xfrm>
          <a:prstGeom prst="rect">
            <a:avLst/>
          </a:prstGeom>
          <a:noFill/>
        </p:spPr>
        <p:txBody>
          <a:bodyPr wrap="square" rtlCol="0">
            <a:spAutoFit/>
          </a:bodyPr>
          <a:lstStyle/>
          <a:p>
            <a:pPr algn="ctr"/>
            <a:r>
              <a:rPr lang="en-US" dirty="0">
                <a:solidFill>
                  <a:schemeClr val="bg1"/>
                </a:solidFill>
                <a:latin typeface="Montserrat" panose="00000800000000000000" pitchFamily="2" charset="0"/>
              </a:rPr>
              <a:t>Structural Patterns</a:t>
            </a:r>
          </a:p>
        </p:txBody>
      </p:sp>
      <p:sp>
        <p:nvSpPr>
          <p:cNvPr id="11" name="!!GOAL1LINE">
            <a:extLst>
              <a:ext uri="{FF2B5EF4-FFF2-40B4-BE49-F238E27FC236}">
                <a16:creationId xmlns:a16="http://schemas.microsoft.com/office/drawing/2014/main" id="{A80AD916-857F-04AE-7F90-E0F1572C696E}"/>
              </a:ext>
            </a:extLst>
          </p:cNvPr>
          <p:cNvSpPr/>
          <p:nvPr/>
        </p:nvSpPr>
        <p:spPr>
          <a:xfrm>
            <a:off x="667656" y="3147945"/>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AL1DES">
            <a:extLst>
              <a:ext uri="{FF2B5EF4-FFF2-40B4-BE49-F238E27FC236}">
                <a16:creationId xmlns:a16="http://schemas.microsoft.com/office/drawing/2014/main" id="{FACBA44B-F852-E100-088A-3B5C04515365}"/>
              </a:ext>
            </a:extLst>
          </p:cNvPr>
          <p:cNvSpPr txBox="1"/>
          <p:nvPr/>
        </p:nvSpPr>
        <p:spPr>
          <a:xfrm>
            <a:off x="700718" y="3511194"/>
            <a:ext cx="2523642" cy="1200329"/>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Creational patterns focus on object creation mechanisms.</a:t>
            </a:r>
          </a:p>
        </p:txBody>
      </p:sp>
      <p:sp>
        <p:nvSpPr>
          <p:cNvPr id="13" name="!!GOAL2">
            <a:extLst>
              <a:ext uri="{FF2B5EF4-FFF2-40B4-BE49-F238E27FC236}">
                <a16:creationId xmlns:a16="http://schemas.microsoft.com/office/drawing/2014/main" id="{F26C95FA-E1FE-E095-C622-DC3090229B3D}"/>
              </a:ext>
            </a:extLst>
          </p:cNvPr>
          <p:cNvSpPr txBox="1"/>
          <p:nvPr/>
        </p:nvSpPr>
        <p:spPr>
          <a:xfrm>
            <a:off x="1216478" y="2436501"/>
            <a:ext cx="1567543" cy="646331"/>
          </a:xfrm>
          <a:prstGeom prst="rect">
            <a:avLst/>
          </a:prstGeom>
          <a:noFill/>
        </p:spPr>
        <p:txBody>
          <a:bodyPr wrap="square" rtlCol="0">
            <a:spAutoFit/>
          </a:bodyPr>
          <a:lstStyle/>
          <a:p>
            <a:pPr algn="ctr"/>
            <a:r>
              <a:rPr lang="en-US" dirty="0">
                <a:solidFill>
                  <a:schemeClr val="bg1"/>
                </a:solidFill>
                <a:latin typeface="Montserrat" panose="00000800000000000000" pitchFamily="2" charset="0"/>
              </a:rPr>
              <a:t>Creational Patterns</a:t>
            </a:r>
          </a:p>
        </p:txBody>
      </p:sp>
      <p:sp>
        <p:nvSpPr>
          <p:cNvPr id="14" name="!!GOAL2LINE">
            <a:extLst>
              <a:ext uri="{FF2B5EF4-FFF2-40B4-BE49-F238E27FC236}">
                <a16:creationId xmlns:a16="http://schemas.microsoft.com/office/drawing/2014/main" id="{38558965-2C08-DA78-B1D6-6AD2974B54FD}"/>
              </a:ext>
            </a:extLst>
          </p:cNvPr>
          <p:cNvSpPr/>
          <p:nvPr/>
        </p:nvSpPr>
        <p:spPr>
          <a:xfrm>
            <a:off x="4782456" y="3128895"/>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AL2DES">
            <a:extLst>
              <a:ext uri="{FF2B5EF4-FFF2-40B4-BE49-F238E27FC236}">
                <a16:creationId xmlns:a16="http://schemas.microsoft.com/office/drawing/2014/main" id="{C1BE4235-133F-EA76-6FE7-9609E8DC66AE}"/>
              </a:ext>
            </a:extLst>
          </p:cNvPr>
          <p:cNvSpPr txBox="1"/>
          <p:nvPr/>
        </p:nvSpPr>
        <p:spPr>
          <a:xfrm>
            <a:off x="4862171" y="3473490"/>
            <a:ext cx="2523642" cy="1200329"/>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Structural patterns deal with object composition and relationships.</a:t>
            </a:r>
          </a:p>
        </p:txBody>
      </p:sp>
      <p:sp>
        <p:nvSpPr>
          <p:cNvPr id="17" name="!!GOAL3">
            <a:extLst>
              <a:ext uri="{FF2B5EF4-FFF2-40B4-BE49-F238E27FC236}">
                <a16:creationId xmlns:a16="http://schemas.microsoft.com/office/drawing/2014/main" id="{944AB56D-713A-4D94-8F54-2FE9436C4E1D}"/>
              </a:ext>
            </a:extLst>
          </p:cNvPr>
          <p:cNvSpPr txBox="1"/>
          <p:nvPr/>
        </p:nvSpPr>
        <p:spPr>
          <a:xfrm>
            <a:off x="9407979" y="2344553"/>
            <a:ext cx="1567543" cy="646331"/>
          </a:xfrm>
          <a:prstGeom prst="rect">
            <a:avLst/>
          </a:prstGeom>
          <a:noFill/>
        </p:spPr>
        <p:txBody>
          <a:bodyPr wrap="square" rtlCol="0">
            <a:spAutoFit/>
          </a:bodyPr>
          <a:lstStyle/>
          <a:p>
            <a:pPr algn="ctr"/>
            <a:r>
              <a:rPr lang="en-US" dirty="0">
                <a:solidFill>
                  <a:schemeClr val="bg1"/>
                </a:solidFill>
                <a:latin typeface="Montserrat" panose="00000800000000000000" pitchFamily="2" charset="0"/>
              </a:rPr>
              <a:t>Behavioral Patterns</a:t>
            </a:r>
          </a:p>
        </p:txBody>
      </p:sp>
      <p:sp>
        <p:nvSpPr>
          <p:cNvPr id="20" name="!!GOAL3LINE">
            <a:extLst>
              <a:ext uri="{FF2B5EF4-FFF2-40B4-BE49-F238E27FC236}">
                <a16:creationId xmlns:a16="http://schemas.microsoft.com/office/drawing/2014/main" id="{9B30F474-29ED-26B5-7264-357D290B4164}"/>
              </a:ext>
            </a:extLst>
          </p:cNvPr>
          <p:cNvSpPr/>
          <p:nvPr/>
        </p:nvSpPr>
        <p:spPr>
          <a:xfrm>
            <a:off x="8878207" y="3082832"/>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AL3DES">
            <a:extLst>
              <a:ext uri="{FF2B5EF4-FFF2-40B4-BE49-F238E27FC236}">
                <a16:creationId xmlns:a16="http://schemas.microsoft.com/office/drawing/2014/main" id="{F866A3D0-A930-F426-E746-4C10652C222C}"/>
              </a:ext>
            </a:extLst>
          </p:cNvPr>
          <p:cNvSpPr txBox="1"/>
          <p:nvPr/>
        </p:nvSpPr>
        <p:spPr>
          <a:xfrm>
            <a:off x="8948591" y="3399434"/>
            <a:ext cx="2523642" cy="1200329"/>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Behavioral patterns manage object interactions and responsibilities.</a:t>
            </a:r>
          </a:p>
        </p:txBody>
      </p:sp>
      <p:sp>
        <p:nvSpPr>
          <p:cNvPr id="24" name="!!GOALS">
            <a:extLst>
              <a:ext uri="{FF2B5EF4-FFF2-40B4-BE49-F238E27FC236}">
                <a16:creationId xmlns:a16="http://schemas.microsoft.com/office/drawing/2014/main" id="{B9451A4A-77D5-C76D-D105-91BD8C688DF5}"/>
              </a:ext>
            </a:extLst>
          </p:cNvPr>
          <p:cNvSpPr txBox="1"/>
          <p:nvPr/>
        </p:nvSpPr>
        <p:spPr>
          <a:xfrm>
            <a:off x="2846437" y="277194"/>
            <a:ext cx="6499123" cy="1754326"/>
          </a:xfrm>
          <a:prstGeom prst="rect">
            <a:avLst/>
          </a:prstGeom>
          <a:noFill/>
        </p:spPr>
        <p:txBody>
          <a:bodyPr wrap="square" rtlCol="0">
            <a:spAutoFit/>
          </a:bodyPr>
          <a:lstStyle/>
          <a:p>
            <a:pPr algn="ctr"/>
            <a:r>
              <a:rPr lang="en-US" sz="5400" dirty="0">
                <a:solidFill>
                  <a:schemeClr val="tx1">
                    <a:lumMod val="75000"/>
                    <a:lumOff val="25000"/>
                  </a:schemeClr>
                </a:solidFill>
                <a:latin typeface="Montserrat" panose="00000800000000000000" pitchFamily="2" charset="0"/>
              </a:rPr>
              <a:t>types of design patterns</a:t>
            </a:r>
          </a:p>
        </p:txBody>
      </p:sp>
      <p:sp>
        <p:nvSpPr>
          <p:cNvPr id="38" name="!!Rectangle: Rounded Corners 1">
            <a:extLst>
              <a:ext uri="{FF2B5EF4-FFF2-40B4-BE49-F238E27FC236}">
                <a16:creationId xmlns:a16="http://schemas.microsoft.com/office/drawing/2014/main" id="{6E6CD559-5959-B991-263C-37DB9EC659AC}"/>
              </a:ext>
            </a:extLst>
          </p:cNvPr>
          <p:cNvSpPr/>
          <p:nvPr/>
        </p:nvSpPr>
        <p:spPr>
          <a:xfrm>
            <a:off x="1846006" y="7651136"/>
            <a:ext cx="8499987" cy="1420761"/>
          </a:xfrm>
          <a:prstGeom prst="roundRect">
            <a:avLst>
              <a:gd name="adj" fmla="val 50000"/>
            </a:avLst>
          </a:prstGeom>
          <a:solidFill>
            <a:schemeClr val="bg2">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OPIC TITLE">
            <a:extLst>
              <a:ext uri="{FF2B5EF4-FFF2-40B4-BE49-F238E27FC236}">
                <a16:creationId xmlns:a16="http://schemas.microsoft.com/office/drawing/2014/main" id="{88449570-6F21-B3CC-8408-BC9A249C41F7}"/>
              </a:ext>
            </a:extLst>
          </p:cNvPr>
          <p:cNvSpPr txBox="1"/>
          <p:nvPr/>
        </p:nvSpPr>
        <p:spPr>
          <a:xfrm>
            <a:off x="2175388" y="9147596"/>
            <a:ext cx="7841225" cy="1323439"/>
          </a:xfrm>
          <a:prstGeom prst="rect">
            <a:avLst/>
          </a:prstGeom>
          <a:noFill/>
        </p:spPr>
        <p:txBody>
          <a:bodyPr wrap="square" rtlCol="0">
            <a:spAutoFit/>
          </a:bodyPr>
          <a:lstStyle/>
          <a:p>
            <a:pPr algn="ctr"/>
            <a:r>
              <a:rPr lang="en-US" sz="8000" dirty="0">
                <a:solidFill>
                  <a:schemeClr val="tx1">
                    <a:lumMod val="75000"/>
                    <a:lumOff val="25000"/>
                  </a:schemeClr>
                </a:solidFill>
                <a:latin typeface="Montserrat" panose="00000800000000000000" pitchFamily="2" charset="0"/>
              </a:rPr>
              <a:t>TOPIC TITLE</a:t>
            </a:r>
          </a:p>
        </p:txBody>
      </p:sp>
      <p:sp>
        <p:nvSpPr>
          <p:cNvPr id="40" name="!!Rectangle: Rounded Corners 2">
            <a:extLst>
              <a:ext uri="{FF2B5EF4-FFF2-40B4-BE49-F238E27FC236}">
                <a16:creationId xmlns:a16="http://schemas.microsoft.com/office/drawing/2014/main" id="{AD03954F-8BFA-1483-7A69-585EE611F13B}"/>
              </a:ext>
            </a:extLst>
          </p:cNvPr>
          <p:cNvSpPr/>
          <p:nvPr/>
        </p:nvSpPr>
        <p:spPr>
          <a:xfrm>
            <a:off x="1846005" y="13766299"/>
            <a:ext cx="8499987" cy="4363565"/>
          </a:xfrm>
          <a:prstGeom prst="roundRect">
            <a:avLst>
              <a:gd name="adj" fmla="val 11469"/>
            </a:avLst>
          </a:prstGeom>
          <a:solidFill>
            <a:schemeClr val="bg2">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
            <a:extLst>
              <a:ext uri="{FF2B5EF4-FFF2-40B4-BE49-F238E27FC236}">
                <a16:creationId xmlns:a16="http://schemas.microsoft.com/office/drawing/2014/main" id="{C03368A3-58F4-0192-BD4D-20DC54DDA205}"/>
              </a:ext>
            </a:extLst>
          </p:cNvPr>
          <p:cNvSpPr/>
          <p:nvPr/>
        </p:nvSpPr>
        <p:spPr>
          <a:xfrm>
            <a:off x="2275245" y="18243971"/>
            <a:ext cx="3143250" cy="3143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CHAR1">
            <a:extLst>
              <a:ext uri="{FF2B5EF4-FFF2-40B4-BE49-F238E27FC236}">
                <a16:creationId xmlns:a16="http://schemas.microsoft.com/office/drawing/2014/main" id="{A0579805-A136-C726-2745-09F631CF4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8622" y="18314576"/>
            <a:ext cx="2916495" cy="3072645"/>
          </a:xfrm>
          <a:prstGeom prst="ellipse">
            <a:avLst/>
          </a:prstGeom>
        </p:spPr>
      </p:pic>
      <p:sp>
        <p:nvSpPr>
          <p:cNvPr id="43" name="!!DESCRIPTION">
            <a:extLst>
              <a:ext uri="{FF2B5EF4-FFF2-40B4-BE49-F238E27FC236}">
                <a16:creationId xmlns:a16="http://schemas.microsoft.com/office/drawing/2014/main" id="{745523F2-E1EC-FBCF-1473-03B42978E51D}"/>
              </a:ext>
            </a:extLst>
          </p:cNvPr>
          <p:cNvSpPr txBox="1"/>
          <p:nvPr/>
        </p:nvSpPr>
        <p:spPr>
          <a:xfrm>
            <a:off x="5531872" y="22767820"/>
            <a:ext cx="4240868" cy="2677656"/>
          </a:xfrm>
          <a:prstGeom prst="rect">
            <a:avLst/>
          </a:prstGeom>
          <a:noFill/>
        </p:spPr>
        <p:txBody>
          <a:bodyPr wrap="square" rtlCol="0">
            <a:spAutoFit/>
          </a:bodyPr>
          <a:lstStyle/>
          <a:p>
            <a:pPr algn="ctr"/>
            <a:r>
              <a:rPr lang="en-US" sz="2400" b="1" dirty="0">
                <a:solidFill>
                  <a:schemeClr val="tx1">
                    <a:lumMod val="75000"/>
                    <a:lumOff val="25000"/>
                  </a:schemeClr>
                </a:solidFill>
                <a:latin typeface="Montserrat Light" panose="00000400000000000000" pitchFamily="2" charset="0"/>
              </a:rPr>
              <a:t>The quick brown fox jumps over the lazy dog. The quick brown fox jumps over the lazy dog. The quick brown fox jumps over the lazy dog. </a:t>
            </a:r>
          </a:p>
          <a:p>
            <a:pPr algn="ctr"/>
            <a:endParaRPr lang="en-US" sz="2400" b="1" dirty="0">
              <a:solidFill>
                <a:schemeClr val="tx1">
                  <a:lumMod val="75000"/>
                  <a:lumOff val="25000"/>
                </a:schemeClr>
              </a:solidFill>
              <a:latin typeface="Montserrat Light" panose="00000400000000000000" pitchFamily="2" charset="0"/>
            </a:endParaRPr>
          </a:p>
        </p:txBody>
      </p:sp>
      <p:sp>
        <p:nvSpPr>
          <p:cNvPr id="23" name="!!TITLE">
            <a:extLst>
              <a:ext uri="{FF2B5EF4-FFF2-40B4-BE49-F238E27FC236}">
                <a16:creationId xmlns:a16="http://schemas.microsoft.com/office/drawing/2014/main" id="{9FA9DBB3-D6AD-7BD8-AE1B-5CCA51372025}"/>
              </a:ext>
            </a:extLst>
          </p:cNvPr>
          <p:cNvSpPr txBox="1"/>
          <p:nvPr/>
        </p:nvSpPr>
        <p:spPr>
          <a:xfrm>
            <a:off x="5502182" y="-6808795"/>
            <a:ext cx="6423118" cy="1200329"/>
          </a:xfrm>
          <a:prstGeom prst="rect">
            <a:avLst/>
          </a:prstGeom>
          <a:noFill/>
        </p:spPr>
        <p:txBody>
          <a:bodyPr wrap="square" rtlCol="0">
            <a:spAutoFit/>
          </a:bodyPr>
          <a:lstStyle/>
          <a:p>
            <a:r>
              <a:rPr lang="en-US" sz="7200" dirty="0">
                <a:solidFill>
                  <a:schemeClr val="bg1">
                    <a:lumMod val="50000"/>
                  </a:schemeClr>
                </a:solidFill>
                <a:latin typeface="Montserrat" panose="00000800000000000000" pitchFamily="2" charset="0"/>
              </a:rPr>
              <a:t>introduction</a:t>
            </a:r>
          </a:p>
        </p:txBody>
      </p:sp>
      <p:sp>
        <p:nvSpPr>
          <p:cNvPr id="25" name="!!LINE">
            <a:extLst>
              <a:ext uri="{FF2B5EF4-FFF2-40B4-BE49-F238E27FC236}">
                <a16:creationId xmlns:a16="http://schemas.microsoft.com/office/drawing/2014/main" id="{2C32F699-8A4B-5CEC-6C14-C1C3DED2BB50}"/>
              </a:ext>
            </a:extLst>
          </p:cNvPr>
          <p:cNvSpPr/>
          <p:nvPr/>
        </p:nvSpPr>
        <p:spPr>
          <a:xfrm>
            <a:off x="5702854" y="-3605969"/>
            <a:ext cx="5810965" cy="91440"/>
          </a:xfrm>
          <a:prstGeom prst="rect">
            <a:avLst/>
          </a:prstGeom>
          <a:solidFill>
            <a:srgbClr val="0B8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ESCRIPTION">
            <a:extLst>
              <a:ext uri="{FF2B5EF4-FFF2-40B4-BE49-F238E27FC236}">
                <a16:creationId xmlns:a16="http://schemas.microsoft.com/office/drawing/2014/main" id="{9D81EDC0-D4FD-44E1-DFEC-F78A063F6171}"/>
              </a:ext>
            </a:extLst>
          </p:cNvPr>
          <p:cNvSpPr txBox="1"/>
          <p:nvPr/>
        </p:nvSpPr>
        <p:spPr>
          <a:xfrm>
            <a:off x="5562510" y="-1849684"/>
            <a:ext cx="6011637" cy="1938992"/>
          </a:xfrm>
          <a:prstGeom prst="rect">
            <a:avLst/>
          </a:prstGeom>
          <a:noFill/>
        </p:spPr>
        <p:txBody>
          <a:bodyPr wrap="square" rtlCol="0">
            <a:spAutoFit/>
          </a:bodyPr>
          <a:lstStyle/>
          <a:p>
            <a:pPr algn="r"/>
            <a:r>
              <a:rPr lang="en-US" sz="2400" dirty="0">
                <a:solidFill>
                  <a:schemeClr val="bg1">
                    <a:lumMod val="50000"/>
                  </a:schemeClr>
                </a:solidFill>
                <a:latin typeface="Montserrat Light" panose="00000400000000000000" pitchFamily="2" charset="0"/>
              </a:rPr>
              <a:t>The quick brown fox jumps over the lazy dog. The quick brown fox jumps over the lazy dog. The quick brown fox jumps over the lazy dog. </a:t>
            </a:r>
          </a:p>
          <a:p>
            <a:pPr algn="r"/>
            <a:endParaRPr lang="en-US" sz="2400" dirty="0">
              <a:latin typeface="Montserrat Light" panose="00000400000000000000" pitchFamily="2" charset="0"/>
            </a:endParaRPr>
          </a:p>
        </p:txBody>
      </p:sp>
    </p:spTree>
    <p:extLst>
      <p:ext uri="{BB962C8B-B14F-4D97-AF65-F5344CB8AC3E}">
        <p14:creationId xmlns:p14="http://schemas.microsoft.com/office/powerpoint/2010/main" val="1824457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5">
            <a:extLst>
              <a:ext uri="{FF2B5EF4-FFF2-40B4-BE49-F238E27FC236}">
                <a16:creationId xmlns:a16="http://schemas.microsoft.com/office/drawing/2014/main" id="{8B490AB5-D188-04F6-4D2A-6B641C50BD51}"/>
              </a:ext>
            </a:extLst>
          </p:cNvPr>
          <p:cNvSpPr/>
          <p:nvPr/>
        </p:nvSpPr>
        <p:spPr>
          <a:xfrm>
            <a:off x="354108" y="5024273"/>
            <a:ext cx="7315200" cy="7315200"/>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4">
            <a:extLst>
              <a:ext uri="{FF2B5EF4-FFF2-40B4-BE49-F238E27FC236}">
                <a16:creationId xmlns:a16="http://schemas.microsoft.com/office/drawing/2014/main" id="{A7223CAB-765F-8624-4750-4893CEB80607}"/>
              </a:ext>
            </a:extLst>
          </p:cNvPr>
          <p:cNvSpPr/>
          <p:nvPr/>
        </p:nvSpPr>
        <p:spPr>
          <a:xfrm>
            <a:off x="287058" y="-5098761"/>
            <a:ext cx="7315200" cy="7315200"/>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3">
            <a:extLst>
              <a:ext uri="{FF2B5EF4-FFF2-40B4-BE49-F238E27FC236}">
                <a16:creationId xmlns:a16="http://schemas.microsoft.com/office/drawing/2014/main" id="{DBDEB806-B13A-286B-0AFF-C28AC4C6D99C}"/>
              </a:ext>
            </a:extLst>
          </p:cNvPr>
          <p:cNvSpPr/>
          <p:nvPr/>
        </p:nvSpPr>
        <p:spPr>
          <a:xfrm>
            <a:off x="13510681" y="2302201"/>
            <a:ext cx="6488132" cy="4218073"/>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1">
            <a:extLst>
              <a:ext uri="{FF2B5EF4-FFF2-40B4-BE49-F238E27FC236}">
                <a16:creationId xmlns:a16="http://schemas.microsoft.com/office/drawing/2014/main" id="{84E3511D-9745-E0E5-5989-A21951AD9D6B}"/>
              </a:ext>
            </a:extLst>
          </p:cNvPr>
          <p:cNvSpPr/>
          <p:nvPr/>
        </p:nvSpPr>
        <p:spPr>
          <a:xfrm>
            <a:off x="8121795" y="-114300"/>
            <a:ext cx="4347404" cy="7086600"/>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1TITLE">
            <a:extLst>
              <a:ext uri="{FF2B5EF4-FFF2-40B4-BE49-F238E27FC236}">
                <a16:creationId xmlns:a16="http://schemas.microsoft.com/office/drawing/2014/main" id="{632A5C37-48FF-22AD-D988-34762BD06159}"/>
              </a:ext>
            </a:extLst>
          </p:cNvPr>
          <p:cNvSpPr txBox="1"/>
          <p:nvPr/>
        </p:nvSpPr>
        <p:spPr>
          <a:xfrm>
            <a:off x="8313576" y="3452643"/>
            <a:ext cx="3703136" cy="1384995"/>
          </a:xfrm>
          <a:prstGeom prst="rect">
            <a:avLst/>
          </a:prstGeom>
          <a:noFill/>
        </p:spPr>
        <p:txBody>
          <a:bodyPr wrap="square" rtlCol="0">
            <a:spAutoFit/>
          </a:bodyPr>
          <a:lstStyle/>
          <a:p>
            <a:pPr algn="r"/>
            <a:r>
              <a:rPr lang="en-US" sz="2800" dirty="0">
                <a:solidFill>
                  <a:schemeClr val="bg1"/>
                </a:solidFill>
                <a:latin typeface="Montserrat" panose="00000800000000000000" pitchFamily="2" charset="0"/>
              </a:rPr>
              <a:t>creational patterns</a:t>
            </a:r>
          </a:p>
          <a:p>
            <a:pPr algn="r"/>
            <a:r>
              <a:rPr lang="en-US" sz="2800" dirty="0">
                <a:solidFill>
                  <a:schemeClr val="bg1"/>
                </a:solidFill>
                <a:latin typeface="Montserrat" panose="00000800000000000000" pitchFamily="2" charset="0"/>
              </a:rPr>
              <a:t>examples</a:t>
            </a:r>
          </a:p>
          <a:p>
            <a:pPr algn="r"/>
            <a:endParaRPr lang="en-US" sz="2800" dirty="0">
              <a:solidFill>
                <a:schemeClr val="bg1"/>
              </a:solidFill>
              <a:latin typeface="Montserrat" panose="00000800000000000000" pitchFamily="2" charset="0"/>
            </a:endParaRPr>
          </a:p>
        </p:txBody>
      </p:sp>
      <p:sp>
        <p:nvSpPr>
          <p:cNvPr id="6" name="!!T1des">
            <a:extLst>
              <a:ext uri="{FF2B5EF4-FFF2-40B4-BE49-F238E27FC236}">
                <a16:creationId xmlns:a16="http://schemas.microsoft.com/office/drawing/2014/main" id="{4FFB6B94-13F0-CAAB-1149-C9CC65E4AFA3}"/>
              </a:ext>
            </a:extLst>
          </p:cNvPr>
          <p:cNvSpPr txBox="1"/>
          <p:nvPr/>
        </p:nvSpPr>
        <p:spPr>
          <a:xfrm>
            <a:off x="8869737" y="4521530"/>
            <a:ext cx="3146975" cy="584775"/>
          </a:xfrm>
          <a:prstGeom prst="rect">
            <a:avLst/>
          </a:prstGeom>
          <a:noFill/>
        </p:spPr>
        <p:txBody>
          <a:bodyPr wrap="square" rtlCol="0">
            <a:spAutoFit/>
          </a:bodyPr>
          <a:lstStyle/>
          <a:p>
            <a:pPr algn="r"/>
            <a:r>
              <a:rPr lang="en-US" sz="1600" dirty="0">
                <a:solidFill>
                  <a:schemeClr val="bg1"/>
                </a:solidFill>
                <a:latin typeface="Montserrat Light" panose="00000400000000000000" pitchFamily="2" charset="0"/>
              </a:rPr>
              <a:t>focus on object creation mechanisms. </a:t>
            </a:r>
          </a:p>
        </p:txBody>
      </p:sp>
      <p:graphicFrame>
        <p:nvGraphicFramePr>
          <p:cNvPr id="27" name="!!Chart 11">
            <a:extLst>
              <a:ext uri="{FF2B5EF4-FFF2-40B4-BE49-F238E27FC236}">
                <a16:creationId xmlns:a16="http://schemas.microsoft.com/office/drawing/2014/main" id="{CD075E0F-6D37-340C-E1F4-CE22620BB1C7}"/>
              </a:ext>
            </a:extLst>
          </p:cNvPr>
          <p:cNvGraphicFramePr/>
          <p:nvPr>
            <p:extLst>
              <p:ext uri="{D42A27DB-BD31-4B8C-83A1-F6EECF244321}">
                <p14:modId xmlns:p14="http://schemas.microsoft.com/office/powerpoint/2010/main" val="4005780716"/>
              </p:ext>
            </p:extLst>
          </p:nvPr>
        </p:nvGraphicFramePr>
        <p:xfrm>
          <a:off x="14052578" y="2625633"/>
          <a:ext cx="5610662" cy="3736383"/>
        </p:xfrm>
        <a:graphic>
          <a:graphicData uri="http://schemas.openxmlformats.org/drawingml/2006/chart">
            <c:chart xmlns:c="http://schemas.openxmlformats.org/drawingml/2006/chart" xmlns:r="http://schemas.openxmlformats.org/officeDocument/2006/relationships" r:id="rId2"/>
          </a:graphicData>
        </a:graphic>
      </p:graphicFrame>
      <p:sp>
        <p:nvSpPr>
          <p:cNvPr id="8" name="!!CTB" hidden="1">
            <a:extLst>
              <a:ext uri="{FF2B5EF4-FFF2-40B4-BE49-F238E27FC236}">
                <a16:creationId xmlns:a16="http://schemas.microsoft.com/office/drawing/2014/main" id="{971307C7-FAFA-114D-5943-2C139D1B4EA7}"/>
              </a:ext>
            </a:extLst>
          </p:cNvPr>
          <p:cNvSpPr/>
          <p:nvPr/>
        </p:nvSpPr>
        <p:spPr>
          <a:xfrm>
            <a:off x="4591300" y="590009"/>
            <a:ext cx="7412951" cy="936241"/>
          </a:xfrm>
          <a:prstGeom prst="roundRect">
            <a:avLst>
              <a:gd name="adj" fmla="val 50000"/>
            </a:avLst>
          </a:prstGeom>
          <a:solidFill>
            <a:schemeClr val="accent5">
              <a:lumMod val="40000"/>
              <a:lumOff val="60000"/>
              <a:alpha val="48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hartTitle">
            <a:extLst>
              <a:ext uri="{FF2B5EF4-FFF2-40B4-BE49-F238E27FC236}">
                <a16:creationId xmlns:a16="http://schemas.microsoft.com/office/drawing/2014/main" id="{586FE5CF-C4F4-2709-E67C-09646C3B1F9F}"/>
              </a:ext>
            </a:extLst>
          </p:cNvPr>
          <p:cNvSpPr txBox="1"/>
          <p:nvPr/>
        </p:nvSpPr>
        <p:spPr>
          <a:xfrm>
            <a:off x="13277878" y="508952"/>
            <a:ext cx="7274326" cy="1107996"/>
          </a:xfrm>
          <a:prstGeom prst="rect">
            <a:avLst/>
          </a:prstGeom>
          <a:noFill/>
        </p:spPr>
        <p:txBody>
          <a:bodyPr wrap="square" rtlCol="0">
            <a:spAutoFit/>
          </a:bodyPr>
          <a:lstStyle/>
          <a:p>
            <a:r>
              <a:rPr lang="en-US" sz="6600" dirty="0">
                <a:latin typeface="Montserrat" panose="00000800000000000000" pitchFamily="2" charset="0"/>
              </a:rPr>
              <a:t>Chart Title Here</a:t>
            </a:r>
          </a:p>
        </p:txBody>
      </p:sp>
      <p:sp>
        <p:nvSpPr>
          <p:cNvPr id="28" name="!!Tdes">
            <a:extLst>
              <a:ext uri="{FF2B5EF4-FFF2-40B4-BE49-F238E27FC236}">
                <a16:creationId xmlns:a16="http://schemas.microsoft.com/office/drawing/2014/main" id="{D4F7FF10-5394-ABE8-ACB7-3E18211CFD7C}"/>
              </a:ext>
            </a:extLst>
          </p:cNvPr>
          <p:cNvSpPr txBox="1"/>
          <p:nvPr/>
        </p:nvSpPr>
        <p:spPr>
          <a:xfrm>
            <a:off x="13350386" y="1445193"/>
            <a:ext cx="7201818" cy="1015663"/>
          </a:xfrm>
          <a:prstGeom prst="rect">
            <a:avLst/>
          </a:prstGeom>
          <a:noFill/>
        </p:spPr>
        <p:txBody>
          <a:bodyPr wrap="square" rtlCol="0">
            <a:spAutoFit/>
          </a:bodyPr>
          <a:lstStyle/>
          <a:p>
            <a:r>
              <a:rPr lang="en-US" sz="2000" dirty="0">
                <a:latin typeface="Montserrat Light" panose="00000400000000000000" pitchFamily="2" charset="0"/>
              </a:rPr>
              <a:t>The quick brown fox jumps over the lazy dog. The quick brown fox jumps over the lazy dog. </a:t>
            </a:r>
          </a:p>
          <a:p>
            <a:endParaRPr lang="en-US" sz="2000" dirty="0">
              <a:latin typeface="Montserrat Light" panose="00000400000000000000" pitchFamily="2" charset="0"/>
            </a:endParaRPr>
          </a:p>
        </p:txBody>
      </p:sp>
      <p:sp>
        <p:nvSpPr>
          <p:cNvPr id="18" name="!!S1">
            <a:extLst>
              <a:ext uri="{FF2B5EF4-FFF2-40B4-BE49-F238E27FC236}">
                <a16:creationId xmlns:a16="http://schemas.microsoft.com/office/drawing/2014/main" id="{C0E15D98-97F9-DB37-0E50-8D390E04725F}"/>
              </a:ext>
            </a:extLst>
          </p:cNvPr>
          <p:cNvSpPr/>
          <p:nvPr/>
        </p:nvSpPr>
        <p:spPr>
          <a:xfrm>
            <a:off x="866962" y="1448919"/>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1">
            <a:extLst>
              <a:ext uri="{FF2B5EF4-FFF2-40B4-BE49-F238E27FC236}">
                <a16:creationId xmlns:a16="http://schemas.microsoft.com/office/drawing/2014/main" id="{F986436C-8BF8-7072-910B-AAAE633D7033}"/>
              </a:ext>
            </a:extLst>
          </p:cNvPr>
          <p:cNvSpPr txBox="1"/>
          <p:nvPr/>
        </p:nvSpPr>
        <p:spPr>
          <a:xfrm>
            <a:off x="1029728" y="1616948"/>
            <a:ext cx="5514905" cy="461665"/>
          </a:xfrm>
          <a:prstGeom prst="rect">
            <a:avLst/>
          </a:prstGeom>
          <a:noFill/>
        </p:spPr>
        <p:txBody>
          <a:bodyPr wrap="square" rtlCol="0">
            <a:spAutoFit/>
          </a:bodyPr>
          <a:lstStyle/>
          <a:p>
            <a:pPr algn="ctr"/>
            <a:r>
              <a:rPr lang="en-US" sz="2400" dirty="0">
                <a:latin typeface="Montserrat" panose="00000800000000000000" pitchFamily="2" charset="0"/>
              </a:rPr>
              <a:t>Singleton Pattern</a:t>
            </a:r>
          </a:p>
        </p:txBody>
      </p:sp>
      <p:sp>
        <p:nvSpPr>
          <p:cNvPr id="21" name="!!S2">
            <a:extLst>
              <a:ext uri="{FF2B5EF4-FFF2-40B4-BE49-F238E27FC236}">
                <a16:creationId xmlns:a16="http://schemas.microsoft.com/office/drawing/2014/main" id="{03345AF7-8749-BAD5-604B-BD0CC93BAD08}"/>
              </a:ext>
            </a:extLst>
          </p:cNvPr>
          <p:cNvSpPr/>
          <p:nvPr/>
        </p:nvSpPr>
        <p:spPr>
          <a:xfrm>
            <a:off x="866962" y="2612038"/>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E2">
            <a:extLst>
              <a:ext uri="{FF2B5EF4-FFF2-40B4-BE49-F238E27FC236}">
                <a16:creationId xmlns:a16="http://schemas.microsoft.com/office/drawing/2014/main" id="{D7B0F8B8-6749-50AB-2708-57645E9114B3}"/>
              </a:ext>
            </a:extLst>
          </p:cNvPr>
          <p:cNvSpPr txBox="1"/>
          <p:nvPr/>
        </p:nvSpPr>
        <p:spPr>
          <a:xfrm>
            <a:off x="1029728" y="2780067"/>
            <a:ext cx="5514905" cy="461665"/>
          </a:xfrm>
          <a:prstGeom prst="rect">
            <a:avLst/>
          </a:prstGeom>
          <a:noFill/>
        </p:spPr>
        <p:txBody>
          <a:bodyPr wrap="square" rtlCol="0">
            <a:spAutoFit/>
          </a:bodyPr>
          <a:lstStyle/>
          <a:p>
            <a:pPr algn="ctr"/>
            <a:r>
              <a:rPr lang="en-US" sz="2400" dirty="0">
                <a:latin typeface="Montserrat" panose="00000800000000000000" pitchFamily="2" charset="0"/>
              </a:rPr>
              <a:t>Prototype Pattern</a:t>
            </a:r>
          </a:p>
        </p:txBody>
      </p:sp>
      <p:sp>
        <p:nvSpPr>
          <p:cNvPr id="24" name="!!S3">
            <a:extLst>
              <a:ext uri="{FF2B5EF4-FFF2-40B4-BE49-F238E27FC236}">
                <a16:creationId xmlns:a16="http://schemas.microsoft.com/office/drawing/2014/main" id="{1BBC6414-37FA-D9E7-AE3A-928813AC3D0F}"/>
              </a:ext>
            </a:extLst>
          </p:cNvPr>
          <p:cNvSpPr/>
          <p:nvPr/>
        </p:nvSpPr>
        <p:spPr>
          <a:xfrm>
            <a:off x="866962" y="3775157"/>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3">
            <a:extLst>
              <a:ext uri="{FF2B5EF4-FFF2-40B4-BE49-F238E27FC236}">
                <a16:creationId xmlns:a16="http://schemas.microsoft.com/office/drawing/2014/main" id="{5979EB0B-6B36-3EE1-67BA-9EC703607975}"/>
              </a:ext>
            </a:extLst>
          </p:cNvPr>
          <p:cNvSpPr txBox="1"/>
          <p:nvPr/>
        </p:nvSpPr>
        <p:spPr>
          <a:xfrm>
            <a:off x="1029728" y="3943186"/>
            <a:ext cx="5514905" cy="461665"/>
          </a:xfrm>
          <a:prstGeom prst="rect">
            <a:avLst/>
          </a:prstGeom>
          <a:noFill/>
        </p:spPr>
        <p:txBody>
          <a:bodyPr wrap="square" rtlCol="0">
            <a:spAutoFit/>
          </a:bodyPr>
          <a:lstStyle/>
          <a:p>
            <a:pPr algn="ctr"/>
            <a:r>
              <a:rPr lang="en-US" sz="2400" dirty="0">
                <a:latin typeface="Montserrat" panose="00000800000000000000" pitchFamily="2" charset="0"/>
              </a:rPr>
              <a:t>Factory Method Pattern</a:t>
            </a:r>
          </a:p>
        </p:txBody>
      </p:sp>
      <p:sp>
        <p:nvSpPr>
          <p:cNvPr id="30" name="!!S4">
            <a:extLst>
              <a:ext uri="{FF2B5EF4-FFF2-40B4-BE49-F238E27FC236}">
                <a16:creationId xmlns:a16="http://schemas.microsoft.com/office/drawing/2014/main" id="{7326F7DD-3274-8B4F-2ED8-8DDB55C16966}"/>
              </a:ext>
            </a:extLst>
          </p:cNvPr>
          <p:cNvSpPr/>
          <p:nvPr/>
        </p:nvSpPr>
        <p:spPr>
          <a:xfrm>
            <a:off x="866962" y="4938276"/>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4">
            <a:extLst>
              <a:ext uri="{FF2B5EF4-FFF2-40B4-BE49-F238E27FC236}">
                <a16:creationId xmlns:a16="http://schemas.microsoft.com/office/drawing/2014/main" id="{4AD90623-2294-6926-0B44-D0D8D81FB2C5}"/>
              </a:ext>
            </a:extLst>
          </p:cNvPr>
          <p:cNvSpPr txBox="1"/>
          <p:nvPr/>
        </p:nvSpPr>
        <p:spPr>
          <a:xfrm>
            <a:off x="1029728" y="5106305"/>
            <a:ext cx="5514905" cy="461665"/>
          </a:xfrm>
          <a:prstGeom prst="rect">
            <a:avLst/>
          </a:prstGeom>
          <a:noFill/>
        </p:spPr>
        <p:txBody>
          <a:bodyPr wrap="square" rtlCol="0">
            <a:spAutoFit/>
          </a:bodyPr>
          <a:lstStyle/>
          <a:p>
            <a:pPr algn="ctr"/>
            <a:r>
              <a:rPr lang="en-US" sz="2400" dirty="0">
                <a:latin typeface="Montserrat" panose="00000800000000000000" pitchFamily="2" charset="0"/>
              </a:rPr>
              <a:t>Builder Pattern</a:t>
            </a:r>
          </a:p>
        </p:txBody>
      </p:sp>
    </p:spTree>
    <p:extLst>
      <p:ext uri="{BB962C8B-B14F-4D97-AF65-F5344CB8AC3E}">
        <p14:creationId xmlns:p14="http://schemas.microsoft.com/office/powerpoint/2010/main" val="1815032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hidden="1">
            <a:extLst>
              <a:ext uri="{FF2B5EF4-FFF2-40B4-BE49-F238E27FC236}">
                <a16:creationId xmlns:a16="http://schemas.microsoft.com/office/drawing/2014/main" id="{2CF9A245-2D45-CB49-21C9-2F0CE149A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4460" y="6400475"/>
            <a:ext cx="457540" cy="457540"/>
          </a:xfrm>
          <a:prstGeom prst="rect">
            <a:avLst/>
          </a:prstGeom>
        </p:spPr>
      </p:pic>
      <p:sp>
        <p:nvSpPr>
          <p:cNvPr id="21" name="!!S1">
            <a:extLst>
              <a:ext uri="{FF2B5EF4-FFF2-40B4-BE49-F238E27FC236}">
                <a16:creationId xmlns:a16="http://schemas.microsoft.com/office/drawing/2014/main" id="{73AE5B48-5723-5F37-5F49-8890FD2E339F}"/>
              </a:ext>
            </a:extLst>
          </p:cNvPr>
          <p:cNvSpPr/>
          <p:nvPr/>
        </p:nvSpPr>
        <p:spPr>
          <a:xfrm>
            <a:off x="8362060" y="-4114800"/>
            <a:ext cx="3657600" cy="36576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2">
            <a:extLst>
              <a:ext uri="{FF2B5EF4-FFF2-40B4-BE49-F238E27FC236}">
                <a16:creationId xmlns:a16="http://schemas.microsoft.com/office/drawing/2014/main" id="{61C32C9A-BE7D-CDF5-6432-FDDD838A20D9}"/>
              </a:ext>
            </a:extLst>
          </p:cNvPr>
          <p:cNvSpPr/>
          <p:nvPr/>
        </p:nvSpPr>
        <p:spPr>
          <a:xfrm>
            <a:off x="172340" y="-4114800"/>
            <a:ext cx="3657600" cy="36576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S3">
            <a:extLst>
              <a:ext uri="{FF2B5EF4-FFF2-40B4-BE49-F238E27FC236}">
                <a16:creationId xmlns:a16="http://schemas.microsoft.com/office/drawing/2014/main" id="{AF219A5A-E4A4-2FB3-8FE4-0E701C79AD89}"/>
              </a:ext>
            </a:extLst>
          </p:cNvPr>
          <p:cNvSpPr/>
          <p:nvPr/>
        </p:nvSpPr>
        <p:spPr>
          <a:xfrm>
            <a:off x="4267200" y="-4114800"/>
            <a:ext cx="3657600" cy="36576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OAL1">
            <a:extLst>
              <a:ext uri="{FF2B5EF4-FFF2-40B4-BE49-F238E27FC236}">
                <a16:creationId xmlns:a16="http://schemas.microsoft.com/office/drawing/2014/main" id="{B0A069E0-3AA4-DAC9-BDC5-45B10C719359}"/>
              </a:ext>
            </a:extLst>
          </p:cNvPr>
          <p:cNvSpPr txBox="1"/>
          <p:nvPr/>
        </p:nvSpPr>
        <p:spPr>
          <a:xfrm>
            <a:off x="1197428" y="-3732989"/>
            <a:ext cx="1567543" cy="830997"/>
          </a:xfrm>
          <a:prstGeom prst="rect">
            <a:avLst/>
          </a:prstGeom>
          <a:noFill/>
        </p:spPr>
        <p:txBody>
          <a:bodyPr wrap="square" rtlCol="0">
            <a:spAutoFit/>
          </a:bodyPr>
          <a:lstStyle/>
          <a:p>
            <a:pPr algn="ctr"/>
            <a:r>
              <a:rPr lang="en-US" sz="4800" dirty="0">
                <a:solidFill>
                  <a:schemeClr val="bg1"/>
                </a:solidFill>
                <a:latin typeface="Montserrat" panose="00000800000000000000" pitchFamily="2" charset="0"/>
              </a:rPr>
              <a:t>01</a:t>
            </a:r>
          </a:p>
        </p:txBody>
      </p:sp>
      <p:sp>
        <p:nvSpPr>
          <p:cNvPr id="28" name="!!GOAL1LINE">
            <a:extLst>
              <a:ext uri="{FF2B5EF4-FFF2-40B4-BE49-F238E27FC236}">
                <a16:creationId xmlns:a16="http://schemas.microsoft.com/office/drawing/2014/main" id="{B9AC6864-2BCF-988F-D0ED-3087A6A2A2B9}"/>
              </a:ext>
            </a:extLst>
          </p:cNvPr>
          <p:cNvSpPr/>
          <p:nvPr/>
        </p:nvSpPr>
        <p:spPr>
          <a:xfrm>
            <a:off x="667656" y="-2948055"/>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GOAL1DES">
            <a:extLst>
              <a:ext uri="{FF2B5EF4-FFF2-40B4-BE49-F238E27FC236}">
                <a16:creationId xmlns:a16="http://schemas.microsoft.com/office/drawing/2014/main" id="{2B9BCBA5-564F-28D3-883D-EC5140BFA2C8}"/>
              </a:ext>
            </a:extLst>
          </p:cNvPr>
          <p:cNvSpPr txBox="1"/>
          <p:nvPr/>
        </p:nvSpPr>
        <p:spPr>
          <a:xfrm>
            <a:off x="719378" y="-2631453"/>
            <a:ext cx="2523642" cy="1477328"/>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The quick brown fox jumps over the lazy dog. The quick brown fox jumps over the lazy dog.</a:t>
            </a:r>
            <a:endParaRPr lang="en-US" sz="2000" dirty="0">
              <a:solidFill>
                <a:schemeClr val="bg1"/>
              </a:solidFill>
              <a:latin typeface="Montserrat Light" panose="00000400000000000000" pitchFamily="2" charset="0"/>
            </a:endParaRPr>
          </a:p>
        </p:txBody>
      </p:sp>
      <p:sp>
        <p:nvSpPr>
          <p:cNvPr id="30" name="!!GOAL2">
            <a:extLst>
              <a:ext uri="{FF2B5EF4-FFF2-40B4-BE49-F238E27FC236}">
                <a16:creationId xmlns:a16="http://schemas.microsoft.com/office/drawing/2014/main" id="{92C144FD-0101-BF5B-EC84-8DA9F6B5FA4B}"/>
              </a:ext>
            </a:extLst>
          </p:cNvPr>
          <p:cNvSpPr txBox="1"/>
          <p:nvPr/>
        </p:nvSpPr>
        <p:spPr>
          <a:xfrm>
            <a:off x="5312228" y="-3752039"/>
            <a:ext cx="1567543" cy="830997"/>
          </a:xfrm>
          <a:prstGeom prst="rect">
            <a:avLst/>
          </a:prstGeom>
          <a:noFill/>
        </p:spPr>
        <p:txBody>
          <a:bodyPr wrap="square" rtlCol="0">
            <a:spAutoFit/>
          </a:bodyPr>
          <a:lstStyle/>
          <a:p>
            <a:pPr algn="ctr"/>
            <a:r>
              <a:rPr lang="en-US" sz="4800" dirty="0">
                <a:solidFill>
                  <a:schemeClr val="bg1"/>
                </a:solidFill>
                <a:latin typeface="Montserrat" panose="00000800000000000000" pitchFamily="2" charset="0"/>
              </a:rPr>
              <a:t>02</a:t>
            </a:r>
          </a:p>
        </p:txBody>
      </p:sp>
      <p:sp>
        <p:nvSpPr>
          <p:cNvPr id="31" name="!!GOAL2LINE">
            <a:extLst>
              <a:ext uri="{FF2B5EF4-FFF2-40B4-BE49-F238E27FC236}">
                <a16:creationId xmlns:a16="http://schemas.microsoft.com/office/drawing/2014/main" id="{54408DFC-065D-78B3-D23F-1B00ED4F5383}"/>
              </a:ext>
            </a:extLst>
          </p:cNvPr>
          <p:cNvSpPr/>
          <p:nvPr/>
        </p:nvSpPr>
        <p:spPr>
          <a:xfrm>
            <a:off x="4782456" y="-2967105"/>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AL2DES">
            <a:extLst>
              <a:ext uri="{FF2B5EF4-FFF2-40B4-BE49-F238E27FC236}">
                <a16:creationId xmlns:a16="http://schemas.microsoft.com/office/drawing/2014/main" id="{D8F75CAB-3E29-3FA1-829F-F6E45BD0CE0C}"/>
              </a:ext>
            </a:extLst>
          </p:cNvPr>
          <p:cNvSpPr txBox="1"/>
          <p:nvPr/>
        </p:nvSpPr>
        <p:spPr>
          <a:xfrm>
            <a:off x="4834178" y="-2650503"/>
            <a:ext cx="2523642" cy="1477328"/>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The quick brown fox jumps over the lazy dog. The quick brown fox jumps over the lazy dog.</a:t>
            </a:r>
            <a:endParaRPr lang="en-US" sz="2000" dirty="0">
              <a:solidFill>
                <a:schemeClr val="bg1"/>
              </a:solidFill>
              <a:latin typeface="Montserrat Light" panose="00000400000000000000" pitchFamily="2" charset="0"/>
            </a:endParaRPr>
          </a:p>
        </p:txBody>
      </p:sp>
      <p:sp>
        <p:nvSpPr>
          <p:cNvPr id="33" name="!!GOAL3">
            <a:extLst>
              <a:ext uri="{FF2B5EF4-FFF2-40B4-BE49-F238E27FC236}">
                <a16:creationId xmlns:a16="http://schemas.microsoft.com/office/drawing/2014/main" id="{BF3D61E1-313E-CCCB-70F9-B7878D3B8B45}"/>
              </a:ext>
            </a:extLst>
          </p:cNvPr>
          <p:cNvSpPr txBox="1"/>
          <p:nvPr/>
        </p:nvSpPr>
        <p:spPr>
          <a:xfrm>
            <a:off x="9407979" y="-3798102"/>
            <a:ext cx="1567543" cy="830997"/>
          </a:xfrm>
          <a:prstGeom prst="rect">
            <a:avLst/>
          </a:prstGeom>
          <a:noFill/>
        </p:spPr>
        <p:txBody>
          <a:bodyPr wrap="square" rtlCol="0">
            <a:spAutoFit/>
          </a:bodyPr>
          <a:lstStyle/>
          <a:p>
            <a:pPr algn="ctr"/>
            <a:r>
              <a:rPr lang="en-US" sz="4800" dirty="0">
                <a:solidFill>
                  <a:schemeClr val="bg1"/>
                </a:solidFill>
                <a:latin typeface="Montserrat" panose="00000800000000000000" pitchFamily="2" charset="0"/>
              </a:rPr>
              <a:t>03</a:t>
            </a:r>
          </a:p>
        </p:txBody>
      </p:sp>
      <p:sp>
        <p:nvSpPr>
          <p:cNvPr id="34" name="!!GOAL3LINE">
            <a:extLst>
              <a:ext uri="{FF2B5EF4-FFF2-40B4-BE49-F238E27FC236}">
                <a16:creationId xmlns:a16="http://schemas.microsoft.com/office/drawing/2014/main" id="{E4CFA0DD-F055-A4AD-7D70-354FA92E9F1E}"/>
              </a:ext>
            </a:extLst>
          </p:cNvPr>
          <p:cNvSpPr/>
          <p:nvPr/>
        </p:nvSpPr>
        <p:spPr>
          <a:xfrm>
            <a:off x="8878207" y="-3013168"/>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OAL3DES">
            <a:extLst>
              <a:ext uri="{FF2B5EF4-FFF2-40B4-BE49-F238E27FC236}">
                <a16:creationId xmlns:a16="http://schemas.microsoft.com/office/drawing/2014/main" id="{A2819FFF-5B9F-F90D-0757-B0ABBDECA2A2}"/>
              </a:ext>
            </a:extLst>
          </p:cNvPr>
          <p:cNvSpPr txBox="1"/>
          <p:nvPr/>
        </p:nvSpPr>
        <p:spPr>
          <a:xfrm>
            <a:off x="8929929" y="-2696566"/>
            <a:ext cx="2523642" cy="1477328"/>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The quick brown fox jumps over the lazy dog. The quick brown fox jumps over the lazy dog.</a:t>
            </a:r>
            <a:endParaRPr lang="en-US" sz="2000" dirty="0">
              <a:solidFill>
                <a:schemeClr val="bg1"/>
              </a:solidFill>
              <a:latin typeface="Montserrat Light" panose="00000400000000000000" pitchFamily="2" charset="0"/>
            </a:endParaRPr>
          </a:p>
        </p:txBody>
      </p:sp>
      <p:sp>
        <p:nvSpPr>
          <p:cNvPr id="19" name="!!S4">
            <a:extLst>
              <a:ext uri="{FF2B5EF4-FFF2-40B4-BE49-F238E27FC236}">
                <a16:creationId xmlns:a16="http://schemas.microsoft.com/office/drawing/2014/main" id="{A7223CAB-765F-8624-4750-4893CEB80607}"/>
              </a:ext>
            </a:extLst>
          </p:cNvPr>
          <p:cNvSpPr/>
          <p:nvPr/>
        </p:nvSpPr>
        <p:spPr>
          <a:xfrm>
            <a:off x="-3657600" y="-228600"/>
            <a:ext cx="7315200" cy="7315200"/>
          </a:xfrm>
          <a:prstGeom prst="ellipse">
            <a:avLst/>
          </a:prstGeom>
          <a:gradFill>
            <a:gsLst>
              <a:gs pos="0">
                <a:srgbClr val="0B8F9D"/>
              </a:gs>
              <a:gs pos="99115">
                <a:schemeClr val="bg1">
                  <a:lumMod val="85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5">
            <a:extLst>
              <a:ext uri="{FF2B5EF4-FFF2-40B4-BE49-F238E27FC236}">
                <a16:creationId xmlns:a16="http://schemas.microsoft.com/office/drawing/2014/main" id="{8B490AB5-D188-04F6-4D2A-6B641C50BD51}"/>
              </a:ext>
            </a:extLst>
          </p:cNvPr>
          <p:cNvSpPr/>
          <p:nvPr/>
        </p:nvSpPr>
        <p:spPr>
          <a:xfrm>
            <a:off x="8534400" y="-228600"/>
            <a:ext cx="7315200" cy="7315200"/>
          </a:xfrm>
          <a:prstGeom prst="ellipse">
            <a:avLst/>
          </a:prstGeom>
          <a:gradFill>
            <a:gsLst>
              <a:gs pos="0">
                <a:srgbClr val="0B8F9D"/>
              </a:gs>
              <a:gs pos="99115">
                <a:schemeClr val="bg1">
                  <a:lumMod val="85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Rounded Corners 1">
            <a:extLst>
              <a:ext uri="{FF2B5EF4-FFF2-40B4-BE49-F238E27FC236}">
                <a16:creationId xmlns:a16="http://schemas.microsoft.com/office/drawing/2014/main" id="{52C6322D-8BC5-58E1-3734-A059ED6A500C}"/>
              </a:ext>
            </a:extLst>
          </p:cNvPr>
          <p:cNvSpPr/>
          <p:nvPr/>
        </p:nvSpPr>
        <p:spPr>
          <a:xfrm>
            <a:off x="1846006" y="437536"/>
            <a:ext cx="8499987" cy="1420761"/>
          </a:xfrm>
          <a:prstGeom prst="roundRect">
            <a:avLst>
              <a:gd name="adj" fmla="val 50000"/>
            </a:avLst>
          </a:prstGeom>
          <a:solidFill>
            <a:schemeClr val="bg2">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OPIC TITLE">
            <a:extLst>
              <a:ext uri="{FF2B5EF4-FFF2-40B4-BE49-F238E27FC236}">
                <a16:creationId xmlns:a16="http://schemas.microsoft.com/office/drawing/2014/main" id="{E0369ABA-B66E-185B-D2C5-CC32A7A5D14F}"/>
              </a:ext>
            </a:extLst>
          </p:cNvPr>
          <p:cNvSpPr txBox="1"/>
          <p:nvPr/>
        </p:nvSpPr>
        <p:spPr>
          <a:xfrm>
            <a:off x="2175388" y="579506"/>
            <a:ext cx="7841225" cy="1107996"/>
          </a:xfrm>
          <a:prstGeom prst="rect">
            <a:avLst/>
          </a:prstGeom>
          <a:noFill/>
        </p:spPr>
        <p:txBody>
          <a:bodyPr wrap="square" rtlCol="0">
            <a:spAutoFit/>
          </a:bodyPr>
          <a:lstStyle/>
          <a:p>
            <a:pPr algn="ctr"/>
            <a:r>
              <a:rPr lang="en-US" sz="6600" dirty="0">
                <a:latin typeface="Montserrat" panose="00000800000000000000" pitchFamily="2" charset="0"/>
              </a:rPr>
              <a:t>singleton pattern</a:t>
            </a:r>
          </a:p>
        </p:txBody>
      </p:sp>
      <p:sp>
        <p:nvSpPr>
          <p:cNvPr id="25" name="!!Rectangle: Rounded Corners 2">
            <a:extLst>
              <a:ext uri="{FF2B5EF4-FFF2-40B4-BE49-F238E27FC236}">
                <a16:creationId xmlns:a16="http://schemas.microsoft.com/office/drawing/2014/main" id="{3329C6AB-B4D0-4692-0F48-528B163B87C9}"/>
              </a:ext>
            </a:extLst>
          </p:cNvPr>
          <p:cNvSpPr/>
          <p:nvPr/>
        </p:nvSpPr>
        <p:spPr>
          <a:xfrm>
            <a:off x="1846005" y="2056899"/>
            <a:ext cx="8499987" cy="4363565"/>
          </a:xfrm>
          <a:prstGeom prst="roundRect">
            <a:avLst>
              <a:gd name="adj" fmla="val 11469"/>
            </a:avLst>
          </a:prstGeom>
          <a:solidFill>
            <a:schemeClr val="bg2">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35EBA72-EFD4-51A0-B974-ED9B734268B7}"/>
              </a:ext>
            </a:extLst>
          </p:cNvPr>
          <p:cNvSpPr/>
          <p:nvPr/>
        </p:nvSpPr>
        <p:spPr>
          <a:xfrm>
            <a:off x="2051956" y="2572171"/>
            <a:ext cx="3630387" cy="3143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HAR1">
            <a:extLst>
              <a:ext uri="{FF2B5EF4-FFF2-40B4-BE49-F238E27FC236}">
                <a16:creationId xmlns:a16="http://schemas.microsoft.com/office/drawing/2014/main" id="{86758F33-5378-119D-4A59-CDE1A90B05F8}"/>
              </a:ext>
            </a:extLst>
          </p:cNvPr>
          <p:cNvPicPr>
            <a:picLocks noChangeAspect="1"/>
          </p:cNvPicPr>
          <p:nvPr/>
        </p:nvPicPr>
        <p:blipFill rotWithShape="1">
          <a:blip r:embed="rId3">
            <a:extLst>
              <a:ext uri="{28A0092B-C50C-407E-A947-70E740481C1C}">
                <a14:useLocalDpi xmlns:a14="http://schemas.microsoft.com/office/drawing/2010/main" val="0"/>
              </a:ext>
            </a:extLst>
          </a:blip>
          <a:srcRect l="-6533" t="-15209" r="-10300" b="-12205"/>
          <a:stretch/>
        </p:blipFill>
        <p:spPr>
          <a:xfrm>
            <a:off x="2051956" y="2614099"/>
            <a:ext cx="3668776" cy="3072645"/>
          </a:xfrm>
          <a:prstGeom prst="ellipse">
            <a:avLst/>
          </a:prstGeom>
        </p:spPr>
      </p:pic>
      <p:sp>
        <p:nvSpPr>
          <p:cNvPr id="27" name="!!DESCRIPTION">
            <a:extLst>
              <a:ext uri="{FF2B5EF4-FFF2-40B4-BE49-F238E27FC236}">
                <a16:creationId xmlns:a16="http://schemas.microsoft.com/office/drawing/2014/main" id="{0D9D5599-0B52-20A0-B23D-B7D8F66ABAB2}"/>
              </a:ext>
            </a:extLst>
          </p:cNvPr>
          <p:cNvSpPr txBox="1"/>
          <p:nvPr/>
        </p:nvSpPr>
        <p:spPr>
          <a:xfrm>
            <a:off x="5811790" y="2163229"/>
            <a:ext cx="4240868" cy="4154984"/>
          </a:xfrm>
          <a:prstGeom prst="rect">
            <a:avLst/>
          </a:prstGeom>
          <a:noFill/>
        </p:spPr>
        <p:txBody>
          <a:bodyPr wrap="square" rtlCol="0">
            <a:spAutoFit/>
          </a:bodyPr>
          <a:lstStyle/>
          <a:p>
            <a:pPr algn="ctr"/>
            <a:r>
              <a:rPr lang="en-US" sz="2400" b="1" dirty="0">
                <a:solidFill>
                  <a:schemeClr val="tx1">
                    <a:lumMod val="75000"/>
                    <a:lumOff val="25000"/>
                  </a:schemeClr>
                </a:solidFill>
                <a:latin typeface="Montserrat Light" panose="00000400000000000000" pitchFamily="2" charset="0"/>
              </a:rPr>
              <a:t>The Singleton method or Singleton Design pattern is one of the simplest design patterns. It ensures a class only has one instance, and provides a global point of access to it.</a:t>
            </a:r>
          </a:p>
          <a:p>
            <a:endParaRPr lang="en-US" sz="2400" b="1" dirty="0">
              <a:solidFill>
                <a:schemeClr val="tx1">
                  <a:lumMod val="75000"/>
                  <a:lumOff val="25000"/>
                </a:schemeClr>
              </a:solidFill>
              <a:latin typeface="Montserrat Light" panose="00000400000000000000" pitchFamily="2" charset="0"/>
            </a:endParaRPr>
          </a:p>
          <a:p>
            <a:r>
              <a:rPr lang="en-US" sz="2400" b="1" dirty="0">
                <a:solidFill>
                  <a:schemeClr val="tx1">
                    <a:lumMod val="75000"/>
                    <a:lumOff val="25000"/>
                  </a:schemeClr>
                </a:solidFill>
                <a:latin typeface="Montserrat Light" panose="00000400000000000000" pitchFamily="2" charset="0"/>
              </a:rPr>
              <a:t>Ex : </a:t>
            </a:r>
          </a:p>
          <a:p>
            <a:pPr marL="342900" indent="-342900">
              <a:buFont typeface="Arial" panose="020B0604020202020204" pitchFamily="34" charset="0"/>
              <a:buChar char="•"/>
            </a:pPr>
            <a:r>
              <a:rPr lang="en-US" sz="2400" b="1" dirty="0">
                <a:solidFill>
                  <a:schemeClr val="tx1">
                    <a:lumMod val="75000"/>
                    <a:lumOff val="25000"/>
                  </a:schemeClr>
                </a:solidFill>
                <a:latin typeface="Montserrat Light" panose="00000400000000000000" pitchFamily="2" charset="0"/>
              </a:rPr>
              <a:t>A configuration in a app</a:t>
            </a:r>
          </a:p>
          <a:p>
            <a:pPr marL="342900" indent="-342900">
              <a:buFont typeface="Arial" panose="020B0604020202020204" pitchFamily="34" charset="0"/>
              <a:buChar char="•"/>
            </a:pPr>
            <a:r>
              <a:rPr lang="en-US" sz="2400" b="1" dirty="0">
                <a:solidFill>
                  <a:schemeClr val="tx1">
                    <a:lumMod val="75000"/>
                    <a:lumOff val="25000"/>
                  </a:schemeClr>
                </a:solidFill>
                <a:latin typeface="Montserrat Light" panose="00000400000000000000" pitchFamily="2" charset="0"/>
              </a:rPr>
              <a:t>Settings in a website</a:t>
            </a:r>
          </a:p>
        </p:txBody>
      </p:sp>
      <p:sp>
        <p:nvSpPr>
          <p:cNvPr id="10" name="!!R3">
            <a:extLst>
              <a:ext uri="{FF2B5EF4-FFF2-40B4-BE49-F238E27FC236}">
                <a16:creationId xmlns:a16="http://schemas.microsoft.com/office/drawing/2014/main" id="{38FC7C8A-45C5-4143-1E29-C6E08F31EC37}"/>
              </a:ext>
            </a:extLst>
          </p:cNvPr>
          <p:cNvSpPr/>
          <p:nvPr/>
        </p:nvSpPr>
        <p:spPr>
          <a:xfrm>
            <a:off x="8019956" y="10825182"/>
            <a:ext cx="2774196" cy="3735092"/>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2">
            <a:extLst>
              <a:ext uri="{FF2B5EF4-FFF2-40B4-BE49-F238E27FC236}">
                <a16:creationId xmlns:a16="http://schemas.microsoft.com/office/drawing/2014/main" id="{EEB0D07E-88C1-887F-AFBB-DDC3BD176033}"/>
              </a:ext>
            </a:extLst>
          </p:cNvPr>
          <p:cNvSpPr/>
          <p:nvPr/>
        </p:nvSpPr>
        <p:spPr>
          <a:xfrm>
            <a:off x="4644182" y="8886190"/>
            <a:ext cx="2774196" cy="3735092"/>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1">
            <a:extLst>
              <a:ext uri="{FF2B5EF4-FFF2-40B4-BE49-F238E27FC236}">
                <a16:creationId xmlns:a16="http://schemas.microsoft.com/office/drawing/2014/main" id="{18FE0124-3DA5-DDFD-85FE-0C364E459636}"/>
              </a:ext>
            </a:extLst>
          </p:cNvPr>
          <p:cNvSpPr/>
          <p:nvPr/>
        </p:nvSpPr>
        <p:spPr>
          <a:xfrm>
            <a:off x="1268408" y="7426525"/>
            <a:ext cx="2774196" cy="3735092"/>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13" name="!!S3" descr="Star Struck Emoji">
                <a:extLst>
                  <a:ext uri="{FF2B5EF4-FFF2-40B4-BE49-F238E27FC236}">
                    <a16:creationId xmlns:a16="http://schemas.microsoft.com/office/drawing/2014/main" id="{D8DFBB67-B610-C9C6-A665-5AD79AD7321E}"/>
                  </a:ext>
                </a:extLst>
              </p:cNvPr>
              <p:cNvGraphicFramePr>
                <a:graphicFrameLocks noChangeAspect="1"/>
              </p:cNvGraphicFramePr>
              <p:nvPr/>
            </p:nvGraphicFramePr>
            <p:xfrm>
              <a:off x="13825908" y="-781672"/>
              <a:ext cx="3799356" cy="3799356"/>
            </p:xfrm>
            <a:graphic>
              <a:graphicData uri="http://schemas.microsoft.com/office/drawing/2017/model3d">
                <am3d:model3d r:embed="rId4">
                  <am3d:spPr>
                    <a:xfrm>
                      <a:off x="0" y="0"/>
                      <a:ext cx="3799356" cy="3799356"/>
                    </a:xfrm>
                    <a:prstGeom prst="rect">
                      <a:avLst/>
                    </a:prstGeom>
                  </am3d:spPr>
                  <am3d:camera>
                    <am3d:pos x="0" y="0" z="80526480"/>
                    <am3d:up dx="0" dy="36000000" dz="0"/>
                    <am3d:lookAt x="0" y="0" z="0"/>
                    <am3d:perspective fov="2700000"/>
                  </am3d:camera>
                  <am3d:trans>
                    <am3d:meterPerModelUnit n="93610" d="1000000"/>
                    <am3d:preTrans dx="1" dy="-17693233" dz="-355396"/>
                    <am3d:scale>
                      <am3d:sx n="1000000" d="1000000"/>
                      <am3d:sy n="1000000" d="1000000"/>
                      <am3d:sz n="1000000" d="1000000"/>
                    </am3d:scale>
                    <am3d:rot ax="-9429596" ay="-983385" az="-406650"/>
                    <am3d:postTrans dx="0" dy="0" dz="0"/>
                  </am3d:trans>
                  <am3d:raster rName="Office3DRenderer" rVer="16.0.8326">
                    <am3d:blip r:embed="rId5"/>
                  </am3d:raster>
                  <am3d:objViewport viewportSz="67702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S3" descr="Star Struck Emoji">
                <a:extLst>
                  <a:ext uri="{FF2B5EF4-FFF2-40B4-BE49-F238E27FC236}">
                    <a16:creationId xmlns:a16="http://schemas.microsoft.com/office/drawing/2014/main" id="{D8DFBB67-B610-C9C6-A665-5AD79AD7321E}"/>
                  </a:ext>
                </a:extLst>
              </p:cNvPr>
              <p:cNvPicPr>
                <a:picLocks noGrp="1" noRot="1" noChangeAspect="1" noMove="1" noResize="1" noEditPoints="1" noAdjustHandles="1" noChangeArrowheads="1" noChangeShapeType="1" noCrop="1"/>
              </p:cNvPicPr>
              <p:nvPr/>
            </p:nvPicPr>
            <p:blipFill>
              <a:blip r:embed="rId5"/>
              <a:stretch>
                <a:fillRect/>
              </a:stretch>
            </p:blipFill>
            <p:spPr>
              <a:xfrm>
                <a:off x="13825908" y="-781672"/>
                <a:ext cx="3799356" cy="379935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S2" descr="Winking Face With Tongue Emoji">
                <a:extLst>
                  <a:ext uri="{FF2B5EF4-FFF2-40B4-BE49-F238E27FC236}">
                    <a16:creationId xmlns:a16="http://schemas.microsoft.com/office/drawing/2014/main" id="{8A9044F8-0FB3-1EA6-8108-C79A0361A87D}"/>
                  </a:ext>
                </a:extLst>
              </p:cNvPr>
              <p:cNvGraphicFramePr>
                <a:graphicFrameLocks noChangeAspect="1"/>
              </p:cNvGraphicFramePr>
              <p:nvPr/>
            </p:nvGraphicFramePr>
            <p:xfrm>
              <a:off x="4147224" y="-7186099"/>
              <a:ext cx="3787368" cy="3806400"/>
            </p:xfrm>
            <a:graphic>
              <a:graphicData uri="http://schemas.microsoft.com/office/drawing/2017/model3d">
                <am3d:model3d r:embed="rId6">
                  <am3d:spPr>
                    <a:xfrm>
                      <a:off x="0" y="0"/>
                      <a:ext cx="3787368" cy="3806400"/>
                    </a:xfrm>
                    <a:prstGeom prst="rect">
                      <a:avLst/>
                    </a:prstGeom>
                  </am3d:spPr>
                  <am3d:camera>
                    <am3d:pos x="0" y="0" z="81367209"/>
                    <am3d:up dx="0" dy="36000000" dz="0"/>
                    <am3d:lookAt x="0" y="0" z="0"/>
                    <am3d:perspective fov="2700000"/>
                  </am3d:camera>
                  <am3d:trans>
                    <am3d:meterPerModelUnit n="95086" d="1000000"/>
                    <am3d:preTrans dx="-81" dy="-17971341" dz="-41046"/>
                    <am3d:scale>
                      <am3d:sx n="1000000" d="1000000"/>
                      <am3d:sy n="1000000" d="1000000"/>
                      <am3d:sz n="1000000" d="1000000"/>
                    </am3d:scale>
                    <am3d:rot ax="6059389" ay="27371" az="-140835"/>
                    <am3d:postTrans dx="0" dy="0" dz="0"/>
                  </am3d:trans>
                  <am3d:raster rName="Office3DRenderer" rVer="16.0.8326">
                    <am3d:blip r:embed="rId7"/>
                  </am3d:raster>
                  <am3d:objViewport viewportSz="67753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S2" descr="Winking Face With Tongue Emoji">
                <a:extLst>
                  <a:ext uri="{FF2B5EF4-FFF2-40B4-BE49-F238E27FC236}">
                    <a16:creationId xmlns:a16="http://schemas.microsoft.com/office/drawing/2014/main" id="{8A9044F8-0FB3-1EA6-8108-C79A0361A87D}"/>
                  </a:ext>
                </a:extLst>
              </p:cNvPr>
              <p:cNvPicPr>
                <a:picLocks noGrp="1" noRot="1" noChangeAspect="1" noMove="1" noResize="1" noEditPoints="1" noAdjustHandles="1" noChangeArrowheads="1" noChangeShapeType="1" noCrop="1"/>
              </p:cNvPicPr>
              <p:nvPr/>
            </p:nvPicPr>
            <p:blipFill>
              <a:blip r:embed="rId7"/>
              <a:stretch>
                <a:fillRect/>
              </a:stretch>
            </p:blipFill>
            <p:spPr>
              <a:xfrm>
                <a:off x="4147224" y="-7186099"/>
                <a:ext cx="3787368" cy="380640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S1" descr="Smiling Face With Sunglasses Emoji">
                <a:extLst>
                  <a:ext uri="{FF2B5EF4-FFF2-40B4-BE49-F238E27FC236}">
                    <a16:creationId xmlns:a16="http://schemas.microsoft.com/office/drawing/2014/main" id="{EC5F5CD7-B3E3-5776-111F-300B83308BD9}"/>
                  </a:ext>
                </a:extLst>
              </p:cNvPr>
              <p:cNvGraphicFramePr>
                <a:graphicFrameLocks noChangeAspect="1"/>
              </p:cNvGraphicFramePr>
              <p:nvPr/>
            </p:nvGraphicFramePr>
            <p:xfrm>
              <a:off x="-6742979" y="-1133995"/>
              <a:ext cx="4418301" cy="4151679"/>
            </p:xfrm>
            <a:graphic>
              <a:graphicData uri="http://schemas.microsoft.com/office/drawing/2017/model3d">
                <am3d:model3d r:embed="rId8">
                  <am3d:spPr>
                    <a:xfrm>
                      <a:off x="0" y="0"/>
                      <a:ext cx="4418301" cy="4151679"/>
                    </a:xfrm>
                    <a:prstGeom prst="rect">
                      <a:avLst/>
                    </a:prstGeom>
                  </am3d:spPr>
                  <am3d:camera>
                    <am3d:pos x="0" y="0" z="78334150"/>
                    <am3d:up dx="0" dy="36000000" dz="0"/>
                    <am3d:lookAt x="0" y="0" z="0"/>
                    <am3d:perspective fov="2700000"/>
                  </am3d:camera>
                  <am3d:trans>
                    <am3d:meterPerModelUnit n="88884" d="1000000"/>
                    <am3d:preTrans dx="1832" dy="-16799170" dz="-1200816"/>
                    <am3d:scale>
                      <am3d:sx n="1000000" d="1000000"/>
                      <am3d:sy n="1000000" d="1000000"/>
                      <am3d:sz n="1000000" d="1000000"/>
                    </am3d:scale>
                    <am3d:rot ax="4404477" ay="282996" az="925654"/>
                    <am3d:postTrans dx="0" dy="0" dz="0"/>
                  </am3d:trans>
                  <am3d:raster rName="Office3DRenderer" rVer="16.0.8326">
                    <am3d:blip r:embed="rId9"/>
                  </am3d:raster>
                  <am3d:objViewport viewportSz="67988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S1" descr="Smiling Face With Sunglasses Emoji">
                <a:extLst>
                  <a:ext uri="{FF2B5EF4-FFF2-40B4-BE49-F238E27FC236}">
                    <a16:creationId xmlns:a16="http://schemas.microsoft.com/office/drawing/2014/main" id="{EC5F5CD7-B3E3-5776-111F-300B83308BD9}"/>
                  </a:ext>
                </a:extLst>
              </p:cNvPr>
              <p:cNvPicPr>
                <a:picLocks noGrp="1" noRot="1" noChangeAspect="1" noMove="1" noResize="1" noEditPoints="1" noAdjustHandles="1" noChangeArrowheads="1" noChangeShapeType="1" noCrop="1"/>
              </p:cNvPicPr>
              <p:nvPr/>
            </p:nvPicPr>
            <p:blipFill>
              <a:blip r:embed="rId9"/>
              <a:stretch>
                <a:fillRect/>
              </a:stretch>
            </p:blipFill>
            <p:spPr>
              <a:xfrm>
                <a:off x="-6742979" y="-1133995"/>
                <a:ext cx="4418301" cy="4151679"/>
              </a:xfrm>
              <a:prstGeom prst="rect">
                <a:avLst/>
              </a:prstGeom>
            </p:spPr>
          </p:pic>
        </mc:Fallback>
      </mc:AlternateContent>
      <p:sp>
        <p:nvSpPr>
          <p:cNvPr id="17" name="!!T1">
            <a:extLst>
              <a:ext uri="{FF2B5EF4-FFF2-40B4-BE49-F238E27FC236}">
                <a16:creationId xmlns:a16="http://schemas.microsoft.com/office/drawing/2014/main" id="{13BD8275-38EB-2ADF-2AAC-940D4B3E3AEA}"/>
              </a:ext>
            </a:extLst>
          </p:cNvPr>
          <p:cNvSpPr txBox="1"/>
          <p:nvPr/>
        </p:nvSpPr>
        <p:spPr>
          <a:xfrm>
            <a:off x="1263749" y="8886190"/>
            <a:ext cx="2774196" cy="1938992"/>
          </a:xfrm>
          <a:prstGeom prst="rect">
            <a:avLst/>
          </a:prstGeom>
          <a:noFill/>
        </p:spPr>
        <p:txBody>
          <a:bodyPr wrap="square" rtlCol="0">
            <a:spAutoFit/>
          </a:bodyPr>
          <a:lstStyle/>
          <a:p>
            <a:pPr algn="ctr"/>
            <a:r>
              <a:rPr lang="en-US" sz="2000" dirty="0">
                <a:solidFill>
                  <a:schemeClr val="bg1"/>
                </a:solidFill>
                <a:latin typeface="Montserrat" panose="00000800000000000000" pitchFamily="2" charset="0"/>
              </a:rPr>
              <a:t>The quick brown fox jumps over the lazy dog. The quick brown fox jumps over the lazy dog. </a:t>
            </a:r>
          </a:p>
          <a:p>
            <a:pPr algn="ctr"/>
            <a:endParaRPr lang="en-US" sz="2000" dirty="0">
              <a:solidFill>
                <a:schemeClr val="bg1"/>
              </a:solidFill>
              <a:latin typeface="Montserrat" panose="00000800000000000000" pitchFamily="2" charset="0"/>
            </a:endParaRPr>
          </a:p>
        </p:txBody>
      </p:sp>
      <p:sp>
        <p:nvSpPr>
          <p:cNvPr id="18" name="!!T2">
            <a:extLst>
              <a:ext uri="{FF2B5EF4-FFF2-40B4-BE49-F238E27FC236}">
                <a16:creationId xmlns:a16="http://schemas.microsoft.com/office/drawing/2014/main" id="{EB0CFB2A-7B2F-40C8-AD4C-912A952416C2}"/>
              </a:ext>
            </a:extLst>
          </p:cNvPr>
          <p:cNvSpPr txBox="1"/>
          <p:nvPr/>
        </p:nvSpPr>
        <p:spPr>
          <a:xfrm>
            <a:off x="4653810" y="10345855"/>
            <a:ext cx="2774196" cy="1938992"/>
          </a:xfrm>
          <a:prstGeom prst="rect">
            <a:avLst/>
          </a:prstGeom>
          <a:noFill/>
        </p:spPr>
        <p:txBody>
          <a:bodyPr wrap="square" rtlCol="0">
            <a:spAutoFit/>
          </a:bodyPr>
          <a:lstStyle/>
          <a:p>
            <a:pPr algn="ctr"/>
            <a:r>
              <a:rPr lang="en-US" sz="2000" dirty="0">
                <a:solidFill>
                  <a:schemeClr val="bg1"/>
                </a:solidFill>
                <a:latin typeface="Montserrat" panose="00000800000000000000" pitchFamily="2" charset="0"/>
              </a:rPr>
              <a:t>The quick brown fox jumps over the lazy dog. The quick brown fox jumps over the lazy dog. </a:t>
            </a:r>
          </a:p>
          <a:p>
            <a:pPr algn="ctr"/>
            <a:endParaRPr lang="en-US" sz="2000" dirty="0">
              <a:solidFill>
                <a:schemeClr val="bg1"/>
              </a:solidFill>
              <a:latin typeface="Montserrat" panose="00000800000000000000" pitchFamily="2" charset="0"/>
            </a:endParaRPr>
          </a:p>
        </p:txBody>
      </p:sp>
      <p:sp>
        <p:nvSpPr>
          <p:cNvPr id="20" name="!!T3">
            <a:extLst>
              <a:ext uri="{FF2B5EF4-FFF2-40B4-BE49-F238E27FC236}">
                <a16:creationId xmlns:a16="http://schemas.microsoft.com/office/drawing/2014/main" id="{72CE2EE5-740C-116F-EC74-26A8917A839E}"/>
              </a:ext>
            </a:extLst>
          </p:cNvPr>
          <p:cNvSpPr txBox="1"/>
          <p:nvPr/>
        </p:nvSpPr>
        <p:spPr>
          <a:xfrm>
            <a:off x="8052454" y="12284847"/>
            <a:ext cx="2774196" cy="1938992"/>
          </a:xfrm>
          <a:prstGeom prst="rect">
            <a:avLst/>
          </a:prstGeom>
          <a:noFill/>
        </p:spPr>
        <p:txBody>
          <a:bodyPr wrap="square" rtlCol="0">
            <a:spAutoFit/>
          </a:bodyPr>
          <a:lstStyle/>
          <a:p>
            <a:pPr algn="ctr"/>
            <a:r>
              <a:rPr lang="en-US" sz="2000" dirty="0">
                <a:solidFill>
                  <a:schemeClr val="bg1"/>
                </a:solidFill>
                <a:latin typeface="Montserrat" panose="00000800000000000000" pitchFamily="2" charset="0"/>
              </a:rPr>
              <a:t>The quick brown fox jumps over the lazy dog. The quick brown fox jumps over the lazy dog. </a:t>
            </a:r>
          </a:p>
          <a:p>
            <a:pPr algn="ctr"/>
            <a:endParaRPr lang="en-US" sz="2000" dirty="0">
              <a:solidFill>
                <a:schemeClr val="bg1"/>
              </a:solidFill>
              <a:latin typeface="Montserrat" panose="00000800000000000000" pitchFamily="2" charset="0"/>
            </a:endParaRPr>
          </a:p>
        </p:txBody>
      </p:sp>
    </p:spTree>
    <p:extLst>
      <p:ext uri="{BB962C8B-B14F-4D97-AF65-F5344CB8AC3E}">
        <p14:creationId xmlns:p14="http://schemas.microsoft.com/office/powerpoint/2010/main" val="2679883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3D0689-DE13-D3E4-941F-365AAE535A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1012" y="31375"/>
            <a:ext cx="11672047" cy="6763871"/>
          </a:xfrm>
          <a:prstGeom prst="rect">
            <a:avLst/>
          </a:prstGeom>
        </p:spPr>
      </p:pic>
    </p:spTree>
    <p:extLst>
      <p:ext uri="{BB962C8B-B14F-4D97-AF65-F5344CB8AC3E}">
        <p14:creationId xmlns:p14="http://schemas.microsoft.com/office/powerpoint/2010/main" val="3053471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1">
            <a:extLst>
              <a:ext uri="{FF2B5EF4-FFF2-40B4-BE49-F238E27FC236}">
                <a16:creationId xmlns:a16="http://schemas.microsoft.com/office/drawing/2014/main" id="{A4818835-FBAF-9BF1-9559-607008289407}"/>
              </a:ext>
            </a:extLst>
          </p:cNvPr>
          <p:cNvSpPr/>
          <p:nvPr/>
        </p:nvSpPr>
        <p:spPr>
          <a:xfrm>
            <a:off x="8362060" y="1981200"/>
            <a:ext cx="3657600" cy="36576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2">
            <a:extLst>
              <a:ext uri="{FF2B5EF4-FFF2-40B4-BE49-F238E27FC236}">
                <a16:creationId xmlns:a16="http://schemas.microsoft.com/office/drawing/2014/main" id="{2BEF021C-8F1C-032C-97DF-F138286C4E10}"/>
              </a:ext>
            </a:extLst>
          </p:cNvPr>
          <p:cNvSpPr/>
          <p:nvPr/>
        </p:nvSpPr>
        <p:spPr>
          <a:xfrm>
            <a:off x="172340" y="1981200"/>
            <a:ext cx="3657600" cy="36576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S3">
            <a:extLst>
              <a:ext uri="{FF2B5EF4-FFF2-40B4-BE49-F238E27FC236}">
                <a16:creationId xmlns:a16="http://schemas.microsoft.com/office/drawing/2014/main" id="{039ECC10-4E96-C873-C0FE-52473A15E66F}"/>
              </a:ext>
            </a:extLst>
          </p:cNvPr>
          <p:cNvSpPr/>
          <p:nvPr/>
        </p:nvSpPr>
        <p:spPr>
          <a:xfrm>
            <a:off x="4267200" y="1981200"/>
            <a:ext cx="3657600" cy="3657600"/>
          </a:xfrm>
          <a:prstGeom prst="ellipse">
            <a:avLst/>
          </a:prstGeom>
          <a:gradFill>
            <a:gsLst>
              <a:gs pos="0">
                <a:srgbClr val="0B8F9D"/>
              </a:gs>
              <a:gs pos="99115">
                <a:schemeClr val="bg1">
                  <a:lumMod val="8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4">
            <a:extLst>
              <a:ext uri="{FF2B5EF4-FFF2-40B4-BE49-F238E27FC236}">
                <a16:creationId xmlns:a16="http://schemas.microsoft.com/office/drawing/2014/main" id="{A7223CAB-765F-8624-4750-4893CEB80607}"/>
              </a:ext>
            </a:extLst>
          </p:cNvPr>
          <p:cNvSpPr/>
          <p:nvPr/>
        </p:nvSpPr>
        <p:spPr>
          <a:xfrm>
            <a:off x="-2498452" y="5639611"/>
            <a:ext cx="6328392" cy="6328392"/>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5">
            <a:extLst>
              <a:ext uri="{FF2B5EF4-FFF2-40B4-BE49-F238E27FC236}">
                <a16:creationId xmlns:a16="http://schemas.microsoft.com/office/drawing/2014/main" id="{8B490AB5-D188-04F6-4D2A-6B641C50BD51}"/>
              </a:ext>
            </a:extLst>
          </p:cNvPr>
          <p:cNvSpPr/>
          <p:nvPr/>
        </p:nvSpPr>
        <p:spPr>
          <a:xfrm>
            <a:off x="9285380" y="-2661101"/>
            <a:ext cx="4336382" cy="4336382"/>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OAL1">
            <a:extLst>
              <a:ext uri="{FF2B5EF4-FFF2-40B4-BE49-F238E27FC236}">
                <a16:creationId xmlns:a16="http://schemas.microsoft.com/office/drawing/2014/main" id="{9F38F4F7-1F7E-3B53-CC66-A8EB0666DEB9}"/>
              </a:ext>
            </a:extLst>
          </p:cNvPr>
          <p:cNvSpPr txBox="1"/>
          <p:nvPr/>
        </p:nvSpPr>
        <p:spPr>
          <a:xfrm>
            <a:off x="5312226" y="2408892"/>
            <a:ext cx="1567543" cy="646331"/>
          </a:xfrm>
          <a:prstGeom prst="rect">
            <a:avLst/>
          </a:prstGeom>
          <a:noFill/>
        </p:spPr>
        <p:txBody>
          <a:bodyPr wrap="square" rtlCol="0">
            <a:spAutoFit/>
          </a:bodyPr>
          <a:lstStyle/>
          <a:p>
            <a:pPr algn="ctr"/>
            <a:r>
              <a:rPr lang="en-US" dirty="0">
                <a:solidFill>
                  <a:schemeClr val="bg1"/>
                </a:solidFill>
                <a:latin typeface="Montserrat" panose="00000800000000000000" pitchFamily="2" charset="0"/>
              </a:rPr>
              <a:t>Structural Patterns</a:t>
            </a:r>
          </a:p>
        </p:txBody>
      </p:sp>
      <p:sp>
        <p:nvSpPr>
          <p:cNvPr id="11" name="!!GOAL1LINE">
            <a:extLst>
              <a:ext uri="{FF2B5EF4-FFF2-40B4-BE49-F238E27FC236}">
                <a16:creationId xmlns:a16="http://schemas.microsoft.com/office/drawing/2014/main" id="{A80AD916-857F-04AE-7F90-E0F1572C696E}"/>
              </a:ext>
            </a:extLst>
          </p:cNvPr>
          <p:cNvSpPr/>
          <p:nvPr/>
        </p:nvSpPr>
        <p:spPr>
          <a:xfrm>
            <a:off x="667656" y="3147945"/>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AL1DES">
            <a:extLst>
              <a:ext uri="{FF2B5EF4-FFF2-40B4-BE49-F238E27FC236}">
                <a16:creationId xmlns:a16="http://schemas.microsoft.com/office/drawing/2014/main" id="{FACBA44B-F852-E100-088A-3B5C04515365}"/>
              </a:ext>
            </a:extLst>
          </p:cNvPr>
          <p:cNvSpPr txBox="1"/>
          <p:nvPr/>
        </p:nvSpPr>
        <p:spPr>
          <a:xfrm>
            <a:off x="700718" y="3511194"/>
            <a:ext cx="2523642" cy="1200329"/>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Creational patterns focus on object creation mechanisms.</a:t>
            </a:r>
          </a:p>
        </p:txBody>
      </p:sp>
      <p:sp>
        <p:nvSpPr>
          <p:cNvPr id="13" name="!!GOAL2">
            <a:extLst>
              <a:ext uri="{FF2B5EF4-FFF2-40B4-BE49-F238E27FC236}">
                <a16:creationId xmlns:a16="http://schemas.microsoft.com/office/drawing/2014/main" id="{F26C95FA-E1FE-E095-C622-DC3090229B3D}"/>
              </a:ext>
            </a:extLst>
          </p:cNvPr>
          <p:cNvSpPr txBox="1"/>
          <p:nvPr/>
        </p:nvSpPr>
        <p:spPr>
          <a:xfrm>
            <a:off x="1216478" y="2436501"/>
            <a:ext cx="1567543" cy="646331"/>
          </a:xfrm>
          <a:prstGeom prst="rect">
            <a:avLst/>
          </a:prstGeom>
          <a:noFill/>
        </p:spPr>
        <p:txBody>
          <a:bodyPr wrap="square" rtlCol="0">
            <a:spAutoFit/>
          </a:bodyPr>
          <a:lstStyle/>
          <a:p>
            <a:pPr algn="ctr"/>
            <a:r>
              <a:rPr lang="en-US" dirty="0">
                <a:solidFill>
                  <a:schemeClr val="bg1"/>
                </a:solidFill>
                <a:latin typeface="Montserrat" panose="00000800000000000000" pitchFamily="2" charset="0"/>
              </a:rPr>
              <a:t>Creational Patterns</a:t>
            </a:r>
          </a:p>
        </p:txBody>
      </p:sp>
      <p:sp>
        <p:nvSpPr>
          <p:cNvPr id="14" name="!!GOAL2LINE">
            <a:extLst>
              <a:ext uri="{FF2B5EF4-FFF2-40B4-BE49-F238E27FC236}">
                <a16:creationId xmlns:a16="http://schemas.microsoft.com/office/drawing/2014/main" id="{38558965-2C08-DA78-B1D6-6AD2974B54FD}"/>
              </a:ext>
            </a:extLst>
          </p:cNvPr>
          <p:cNvSpPr/>
          <p:nvPr/>
        </p:nvSpPr>
        <p:spPr>
          <a:xfrm>
            <a:off x="4782456" y="3128895"/>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AL2DES">
            <a:extLst>
              <a:ext uri="{FF2B5EF4-FFF2-40B4-BE49-F238E27FC236}">
                <a16:creationId xmlns:a16="http://schemas.microsoft.com/office/drawing/2014/main" id="{C1BE4235-133F-EA76-6FE7-9609E8DC66AE}"/>
              </a:ext>
            </a:extLst>
          </p:cNvPr>
          <p:cNvSpPr txBox="1"/>
          <p:nvPr/>
        </p:nvSpPr>
        <p:spPr>
          <a:xfrm>
            <a:off x="4862171" y="3473490"/>
            <a:ext cx="2523642" cy="1200329"/>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Structural patterns deal with object composition and relationships.</a:t>
            </a:r>
          </a:p>
        </p:txBody>
      </p:sp>
      <p:sp>
        <p:nvSpPr>
          <p:cNvPr id="17" name="!!GOAL3">
            <a:extLst>
              <a:ext uri="{FF2B5EF4-FFF2-40B4-BE49-F238E27FC236}">
                <a16:creationId xmlns:a16="http://schemas.microsoft.com/office/drawing/2014/main" id="{944AB56D-713A-4D94-8F54-2FE9436C4E1D}"/>
              </a:ext>
            </a:extLst>
          </p:cNvPr>
          <p:cNvSpPr txBox="1"/>
          <p:nvPr/>
        </p:nvSpPr>
        <p:spPr>
          <a:xfrm>
            <a:off x="9407979" y="2344553"/>
            <a:ext cx="1567543" cy="646331"/>
          </a:xfrm>
          <a:prstGeom prst="rect">
            <a:avLst/>
          </a:prstGeom>
          <a:noFill/>
        </p:spPr>
        <p:txBody>
          <a:bodyPr wrap="square" rtlCol="0">
            <a:spAutoFit/>
          </a:bodyPr>
          <a:lstStyle/>
          <a:p>
            <a:pPr algn="ctr"/>
            <a:r>
              <a:rPr lang="en-US" dirty="0">
                <a:solidFill>
                  <a:schemeClr val="bg1"/>
                </a:solidFill>
                <a:latin typeface="Montserrat" panose="00000800000000000000" pitchFamily="2" charset="0"/>
              </a:rPr>
              <a:t>Behavioral Patterns</a:t>
            </a:r>
          </a:p>
        </p:txBody>
      </p:sp>
      <p:sp>
        <p:nvSpPr>
          <p:cNvPr id="20" name="!!GOAL3LINE">
            <a:extLst>
              <a:ext uri="{FF2B5EF4-FFF2-40B4-BE49-F238E27FC236}">
                <a16:creationId xmlns:a16="http://schemas.microsoft.com/office/drawing/2014/main" id="{9B30F474-29ED-26B5-7264-357D290B4164}"/>
              </a:ext>
            </a:extLst>
          </p:cNvPr>
          <p:cNvSpPr/>
          <p:nvPr/>
        </p:nvSpPr>
        <p:spPr>
          <a:xfrm>
            <a:off x="8878207" y="3082832"/>
            <a:ext cx="2627086"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AL3DES">
            <a:extLst>
              <a:ext uri="{FF2B5EF4-FFF2-40B4-BE49-F238E27FC236}">
                <a16:creationId xmlns:a16="http://schemas.microsoft.com/office/drawing/2014/main" id="{F866A3D0-A930-F426-E746-4C10652C222C}"/>
              </a:ext>
            </a:extLst>
          </p:cNvPr>
          <p:cNvSpPr txBox="1"/>
          <p:nvPr/>
        </p:nvSpPr>
        <p:spPr>
          <a:xfrm>
            <a:off x="8948591" y="3399434"/>
            <a:ext cx="2523642" cy="1200329"/>
          </a:xfrm>
          <a:prstGeom prst="rect">
            <a:avLst/>
          </a:prstGeom>
          <a:noFill/>
        </p:spPr>
        <p:txBody>
          <a:bodyPr wrap="square" rtlCol="0">
            <a:spAutoFit/>
          </a:bodyPr>
          <a:lstStyle/>
          <a:p>
            <a:pPr algn="ctr"/>
            <a:r>
              <a:rPr lang="en-US" dirty="0">
                <a:solidFill>
                  <a:schemeClr val="bg1"/>
                </a:solidFill>
                <a:latin typeface="Montserrat Light" panose="00000400000000000000" pitchFamily="2" charset="0"/>
              </a:rPr>
              <a:t>Behavioral patterns manage object interactions and responsibilities.</a:t>
            </a:r>
          </a:p>
        </p:txBody>
      </p:sp>
      <p:sp>
        <p:nvSpPr>
          <p:cNvPr id="24" name="!!GOALS">
            <a:extLst>
              <a:ext uri="{FF2B5EF4-FFF2-40B4-BE49-F238E27FC236}">
                <a16:creationId xmlns:a16="http://schemas.microsoft.com/office/drawing/2014/main" id="{B9451A4A-77D5-C76D-D105-91BD8C688DF5}"/>
              </a:ext>
            </a:extLst>
          </p:cNvPr>
          <p:cNvSpPr txBox="1"/>
          <p:nvPr/>
        </p:nvSpPr>
        <p:spPr>
          <a:xfrm>
            <a:off x="2846437" y="277194"/>
            <a:ext cx="6499123" cy="1754326"/>
          </a:xfrm>
          <a:prstGeom prst="rect">
            <a:avLst/>
          </a:prstGeom>
          <a:noFill/>
        </p:spPr>
        <p:txBody>
          <a:bodyPr wrap="square" rtlCol="0">
            <a:spAutoFit/>
          </a:bodyPr>
          <a:lstStyle/>
          <a:p>
            <a:pPr algn="ctr"/>
            <a:r>
              <a:rPr lang="en-US" sz="5400" dirty="0">
                <a:solidFill>
                  <a:schemeClr val="tx1">
                    <a:lumMod val="75000"/>
                    <a:lumOff val="25000"/>
                  </a:schemeClr>
                </a:solidFill>
                <a:latin typeface="Montserrat" panose="00000800000000000000" pitchFamily="2" charset="0"/>
              </a:rPr>
              <a:t>types of design patterns</a:t>
            </a:r>
          </a:p>
        </p:txBody>
      </p:sp>
      <p:sp>
        <p:nvSpPr>
          <p:cNvPr id="38" name="!!Rectangle: Rounded Corners 1">
            <a:extLst>
              <a:ext uri="{FF2B5EF4-FFF2-40B4-BE49-F238E27FC236}">
                <a16:creationId xmlns:a16="http://schemas.microsoft.com/office/drawing/2014/main" id="{6E6CD559-5959-B991-263C-37DB9EC659AC}"/>
              </a:ext>
            </a:extLst>
          </p:cNvPr>
          <p:cNvSpPr/>
          <p:nvPr/>
        </p:nvSpPr>
        <p:spPr>
          <a:xfrm>
            <a:off x="1846006" y="7651136"/>
            <a:ext cx="8499987" cy="1420761"/>
          </a:xfrm>
          <a:prstGeom prst="roundRect">
            <a:avLst>
              <a:gd name="adj" fmla="val 50000"/>
            </a:avLst>
          </a:prstGeom>
          <a:solidFill>
            <a:schemeClr val="bg2">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OPIC TITLE">
            <a:extLst>
              <a:ext uri="{FF2B5EF4-FFF2-40B4-BE49-F238E27FC236}">
                <a16:creationId xmlns:a16="http://schemas.microsoft.com/office/drawing/2014/main" id="{88449570-6F21-B3CC-8408-BC9A249C41F7}"/>
              </a:ext>
            </a:extLst>
          </p:cNvPr>
          <p:cNvSpPr txBox="1"/>
          <p:nvPr/>
        </p:nvSpPr>
        <p:spPr>
          <a:xfrm>
            <a:off x="2175388" y="9147596"/>
            <a:ext cx="7841225" cy="1323439"/>
          </a:xfrm>
          <a:prstGeom prst="rect">
            <a:avLst/>
          </a:prstGeom>
          <a:noFill/>
        </p:spPr>
        <p:txBody>
          <a:bodyPr wrap="square" rtlCol="0">
            <a:spAutoFit/>
          </a:bodyPr>
          <a:lstStyle/>
          <a:p>
            <a:pPr algn="ctr"/>
            <a:r>
              <a:rPr lang="en-US" sz="8000" dirty="0">
                <a:solidFill>
                  <a:schemeClr val="tx1">
                    <a:lumMod val="75000"/>
                    <a:lumOff val="25000"/>
                  </a:schemeClr>
                </a:solidFill>
                <a:latin typeface="Montserrat" panose="00000800000000000000" pitchFamily="2" charset="0"/>
              </a:rPr>
              <a:t>TOPIC TITLE</a:t>
            </a:r>
          </a:p>
        </p:txBody>
      </p:sp>
      <p:sp>
        <p:nvSpPr>
          <p:cNvPr id="40" name="!!Rectangle: Rounded Corners 2">
            <a:extLst>
              <a:ext uri="{FF2B5EF4-FFF2-40B4-BE49-F238E27FC236}">
                <a16:creationId xmlns:a16="http://schemas.microsoft.com/office/drawing/2014/main" id="{AD03954F-8BFA-1483-7A69-585EE611F13B}"/>
              </a:ext>
            </a:extLst>
          </p:cNvPr>
          <p:cNvSpPr/>
          <p:nvPr/>
        </p:nvSpPr>
        <p:spPr>
          <a:xfrm>
            <a:off x="1846005" y="13766299"/>
            <a:ext cx="8499987" cy="4363565"/>
          </a:xfrm>
          <a:prstGeom prst="roundRect">
            <a:avLst>
              <a:gd name="adj" fmla="val 11469"/>
            </a:avLst>
          </a:prstGeom>
          <a:solidFill>
            <a:schemeClr val="bg2">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
            <a:extLst>
              <a:ext uri="{FF2B5EF4-FFF2-40B4-BE49-F238E27FC236}">
                <a16:creationId xmlns:a16="http://schemas.microsoft.com/office/drawing/2014/main" id="{C03368A3-58F4-0192-BD4D-20DC54DDA205}"/>
              </a:ext>
            </a:extLst>
          </p:cNvPr>
          <p:cNvSpPr/>
          <p:nvPr/>
        </p:nvSpPr>
        <p:spPr>
          <a:xfrm>
            <a:off x="2275245" y="18243971"/>
            <a:ext cx="3143250" cy="3143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CHAR1">
            <a:extLst>
              <a:ext uri="{FF2B5EF4-FFF2-40B4-BE49-F238E27FC236}">
                <a16:creationId xmlns:a16="http://schemas.microsoft.com/office/drawing/2014/main" id="{A0579805-A136-C726-2745-09F631CF4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8622" y="18314576"/>
            <a:ext cx="2916495" cy="3072645"/>
          </a:xfrm>
          <a:prstGeom prst="ellipse">
            <a:avLst/>
          </a:prstGeom>
        </p:spPr>
      </p:pic>
      <p:sp>
        <p:nvSpPr>
          <p:cNvPr id="43" name="!!DESCRIPTION">
            <a:extLst>
              <a:ext uri="{FF2B5EF4-FFF2-40B4-BE49-F238E27FC236}">
                <a16:creationId xmlns:a16="http://schemas.microsoft.com/office/drawing/2014/main" id="{745523F2-E1EC-FBCF-1473-03B42978E51D}"/>
              </a:ext>
            </a:extLst>
          </p:cNvPr>
          <p:cNvSpPr txBox="1"/>
          <p:nvPr/>
        </p:nvSpPr>
        <p:spPr>
          <a:xfrm>
            <a:off x="5531872" y="22767820"/>
            <a:ext cx="4240868" cy="2677656"/>
          </a:xfrm>
          <a:prstGeom prst="rect">
            <a:avLst/>
          </a:prstGeom>
          <a:noFill/>
        </p:spPr>
        <p:txBody>
          <a:bodyPr wrap="square" rtlCol="0">
            <a:spAutoFit/>
          </a:bodyPr>
          <a:lstStyle/>
          <a:p>
            <a:pPr algn="ctr"/>
            <a:r>
              <a:rPr lang="en-US" sz="2400" b="1" dirty="0">
                <a:solidFill>
                  <a:schemeClr val="tx1">
                    <a:lumMod val="75000"/>
                    <a:lumOff val="25000"/>
                  </a:schemeClr>
                </a:solidFill>
                <a:latin typeface="Montserrat Light" panose="00000400000000000000" pitchFamily="2" charset="0"/>
              </a:rPr>
              <a:t>The quick brown fox jumps over the lazy dog. The quick brown fox jumps over the lazy dog. The quick brown fox jumps over the lazy dog. </a:t>
            </a:r>
          </a:p>
          <a:p>
            <a:pPr algn="ctr"/>
            <a:endParaRPr lang="en-US" sz="2400" b="1" dirty="0">
              <a:solidFill>
                <a:schemeClr val="tx1">
                  <a:lumMod val="75000"/>
                  <a:lumOff val="25000"/>
                </a:schemeClr>
              </a:solidFill>
              <a:latin typeface="Montserrat Light" panose="00000400000000000000" pitchFamily="2" charset="0"/>
            </a:endParaRPr>
          </a:p>
        </p:txBody>
      </p:sp>
      <p:sp>
        <p:nvSpPr>
          <p:cNvPr id="23" name="!!TITLE">
            <a:extLst>
              <a:ext uri="{FF2B5EF4-FFF2-40B4-BE49-F238E27FC236}">
                <a16:creationId xmlns:a16="http://schemas.microsoft.com/office/drawing/2014/main" id="{9FA9DBB3-D6AD-7BD8-AE1B-5CCA51372025}"/>
              </a:ext>
            </a:extLst>
          </p:cNvPr>
          <p:cNvSpPr txBox="1"/>
          <p:nvPr/>
        </p:nvSpPr>
        <p:spPr>
          <a:xfrm>
            <a:off x="5502182" y="-6808795"/>
            <a:ext cx="6423118" cy="1200329"/>
          </a:xfrm>
          <a:prstGeom prst="rect">
            <a:avLst/>
          </a:prstGeom>
          <a:noFill/>
        </p:spPr>
        <p:txBody>
          <a:bodyPr wrap="square" rtlCol="0">
            <a:spAutoFit/>
          </a:bodyPr>
          <a:lstStyle/>
          <a:p>
            <a:r>
              <a:rPr lang="en-US" sz="7200" dirty="0">
                <a:solidFill>
                  <a:schemeClr val="bg1">
                    <a:lumMod val="50000"/>
                  </a:schemeClr>
                </a:solidFill>
                <a:latin typeface="Montserrat" panose="00000800000000000000" pitchFamily="2" charset="0"/>
              </a:rPr>
              <a:t>introduction</a:t>
            </a:r>
          </a:p>
        </p:txBody>
      </p:sp>
      <p:sp>
        <p:nvSpPr>
          <p:cNvPr id="25" name="!!LINE">
            <a:extLst>
              <a:ext uri="{FF2B5EF4-FFF2-40B4-BE49-F238E27FC236}">
                <a16:creationId xmlns:a16="http://schemas.microsoft.com/office/drawing/2014/main" id="{2C32F699-8A4B-5CEC-6C14-C1C3DED2BB50}"/>
              </a:ext>
            </a:extLst>
          </p:cNvPr>
          <p:cNvSpPr/>
          <p:nvPr/>
        </p:nvSpPr>
        <p:spPr>
          <a:xfrm>
            <a:off x="5702854" y="-3605969"/>
            <a:ext cx="5810965" cy="91440"/>
          </a:xfrm>
          <a:prstGeom prst="rect">
            <a:avLst/>
          </a:prstGeom>
          <a:solidFill>
            <a:srgbClr val="0B8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ESCRIPTION">
            <a:extLst>
              <a:ext uri="{FF2B5EF4-FFF2-40B4-BE49-F238E27FC236}">
                <a16:creationId xmlns:a16="http://schemas.microsoft.com/office/drawing/2014/main" id="{9D81EDC0-D4FD-44E1-DFEC-F78A063F6171}"/>
              </a:ext>
            </a:extLst>
          </p:cNvPr>
          <p:cNvSpPr txBox="1"/>
          <p:nvPr/>
        </p:nvSpPr>
        <p:spPr>
          <a:xfrm>
            <a:off x="5562510" y="-1849684"/>
            <a:ext cx="6011637" cy="1938992"/>
          </a:xfrm>
          <a:prstGeom prst="rect">
            <a:avLst/>
          </a:prstGeom>
          <a:noFill/>
        </p:spPr>
        <p:txBody>
          <a:bodyPr wrap="square" rtlCol="0">
            <a:spAutoFit/>
          </a:bodyPr>
          <a:lstStyle/>
          <a:p>
            <a:pPr algn="r"/>
            <a:r>
              <a:rPr lang="en-US" sz="2400" dirty="0">
                <a:solidFill>
                  <a:schemeClr val="bg1">
                    <a:lumMod val="50000"/>
                  </a:schemeClr>
                </a:solidFill>
                <a:latin typeface="Montserrat Light" panose="00000400000000000000" pitchFamily="2" charset="0"/>
              </a:rPr>
              <a:t>The quick brown fox jumps over the lazy dog. The quick brown fox jumps over the lazy dog. The quick brown fox jumps over the lazy dog. </a:t>
            </a:r>
          </a:p>
          <a:p>
            <a:pPr algn="r"/>
            <a:endParaRPr lang="en-US" sz="2400" dirty="0">
              <a:latin typeface="Montserrat Light" panose="00000400000000000000" pitchFamily="2" charset="0"/>
            </a:endParaRPr>
          </a:p>
        </p:txBody>
      </p:sp>
    </p:spTree>
    <p:extLst>
      <p:ext uri="{BB962C8B-B14F-4D97-AF65-F5344CB8AC3E}">
        <p14:creationId xmlns:p14="http://schemas.microsoft.com/office/powerpoint/2010/main" val="134196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5">
            <a:extLst>
              <a:ext uri="{FF2B5EF4-FFF2-40B4-BE49-F238E27FC236}">
                <a16:creationId xmlns:a16="http://schemas.microsoft.com/office/drawing/2014/main" id="{8B490AB5-D188-04F6-4D2A-6B641C50BD51}"/>
              </a:ext>
            </a:extLst>
          </p:cNvPr>
          <p:cNvSpPr/>
          <p:nvPr/>
        </p:nvSpPr>
        <p:spPr>
          <a:xfrm>
            <a:off x="354108" y="5024273"/>
            <a:ext cx="7315200" cy="7315200"/>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4">
            <a:extLst>
              <a:ext uri="{FF2B5EF4-FFF2-40B4-BE49-F238E27FC236}">
                <a16:creationId xmlns:a16="http://schemas.microsoft.com/office/drawing/2014/main" id="{A7223CAB-765F-8624-4750-4893CEB80607}"/>
              </a:ext>
            </a:extLst>
          </p:cNvPr>
          <p:cNvSpPr/>
          <p:nvPr/>
        </p:nvSpPr>
        <p:spPr>
          <a:xfrm>
            <a:off x="287058" y="-5098761"/>
            <a:ext cx="7315200" cy="7315200"/>
          </a:xfrm>
          <a:prstGeom prst="ellipse">
            <a:avLst/>
          </a:prstGeom>
          <a:gradFill>
            <a:gsLst>
              <a:gs pos="0">
                <a:srgbClr val="0B8F9D"/>
              </a:gs>
              <a:gs pos="99115">
                <a:schemeClr val="bg1">
                  <a:lumMod val="85000"/>
                </a:scheme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3">
            <a:extLst>
              <a:ext uri="{FF2B5EF4-FFF2-40B4-BE49-F238E27FC236}">
                <a16:creationId xmlns:a16="http://schemas.microsoft.com/office/drawing/2014/main" id="{DBDEB806-B13A-286B-0AFF-C28AC4C6D99C}"/>
              </a:ext>
            </a:extLst>
          </p:cNvPr>
          <p:cNvSpPr/>
          <p:nvPr/>
        </p:nvSpPr>
        <p:spPr>
          <a:xfrm>
            <a:off x="13510681" y="2302201"/>
            <a:ext cx="6488132" cy="4218073"/>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1">
            <a:extLst>
              <a:ext uri="{FF2B5EF4-FFF2-40B4-BE49-F238E27FC236}">
                <a16:creationId xmlns:a16="http://schemas.microsoft.com/office/drawing/2014/main" id="{84E3511D-9745-E0E5-5989-A21951AD9D6B}"/>
              </a:ext>
            </a:extLst>
          </p:cNvPr>
          <p:cNvSpPr/>
          <p:nvPr/>
        </p:nvSpPr>
        <p:spPr>
          <a:xfrm>
            <a:off x="8121795" y="-114300"/>
            <a:ext cx="4347404" cy="7086600"/>
          </a:xfrm>
          <a:prstGeom prst="roundRect">
            <a:avLst>
              <a:gd name="adj" fmla="val 16667"/>
            </a:avLst>
          </a:prstGeom>
          <a:solidFill>
            <a:srgbClr val="0B8F9D"/>
          </a:solidFill>
          <a:ln>
            <a:noFill/>
          </a:ln>
          <a:effectLst>
            <a:outerShdw dist="38100" dir="2700000" sx="103000" sy="103000" algn="tl" rotWithShape="0">
              <a:srgbClr val="05484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1TITLE">
            <a:extLst>
              <a:ext uri="{FF2B5EF4-FFF2-40B4-BE49-F238E27FC236}">
                <a16:creationId xmlns:a16="http://schemas.microsoft.com/office/drawing/2014/main" id="{632A5C37-48FF-22AD-D988-34762BD06159}"/>
              </a:ext>
            </a:extLst>
          </p:cNvPr>
          <p:cNvSpPr txBox="1"/>
          <p:nvPr/>
        </p:nvSpPr>
        <p:spPr>
          <a:xfrm>
            <a:off x="8313576" y="3452643"/>
            <a:ext cx="3703136" cy="1384995"/>
          </a:xfrm>
          <a:prstGeom prst="rect">
            <a:avLst/>
          </a:prstGeom>
          <a:noFill/>
        </p:spPr>
        <p:txBody>
          <a:bodyPr wrap="square" rtlCol="0">
            <a:spAutoFit/>
          </a:bodyPr>
          <a:lstStyle/>
          <a:p>
            <a:pPr algn="r"/>
            <a:r>
              <a:rPr lang="en-US" sz="2800" dirty="0">
                <a:solidFill>
                  <a:schemeClr val="bg1"/>
                </a:solidFill>
                <a:latin typeface="Montserrat" panose="00000800000000000000" pitchFamily="2" charset="0"/>
              </a:rPr>
              <a:t>structural patterns</a:t>
            </a:r>
          </a:p>
          <a:p>
            <a:pPr algn="r"/>
            <a:r>
              <a:rPr lang="en-US" sz="2800" dirty="0">
                <a:solidFill>
                  <a:schemeClr val="bg1"/>
                </a:solidFill>
                <a:latin typeface="Montserrat" panose="00000800000000000000" pitchFamily="2" charset="0"/>
              </a:rPr>
              <a:t>examples</a:t>
            </a:r>
          </a:p>
          <a:p>
            <a:pPr algn="r"/>
            <a:endParaRPr lang="en-US" sz="2800" dirty="0">
              <a:solidFill>
                <a:schemeClr val="bg1"/>
              </a:solidFill>
              <a:latin typeface="Montserrat" panose="00000800000000000000" pitchFamily="2" charset="0"/>
            </a:endParaRPr>
          </a:p>
        </p:txBody>
      </p:sp>
      <p:sp>
        <p:nvSpPr>
          <p:cNvPr id="6" name="!!T1des">
            <a:extLst>
              <a:ext uri="{FF2B5EF4-FFF2-40B4-BE49-F238E27FC236}">
                <a16:creationId xmlns:a16="http://schemas.microsoft.com/office/drawing/2014/main" id="{4FFB6B94-13F0-CAAB-1149-C9CC65E4AFA3}"/>
              </a:ext>
            </a:extLst>
          </p:cNvPr>
          <p:cNvSpPr txBox="1"/>
          <p:nvPr/>
        </p:nvSpPr>
        <p:spPr>
          <a:xfrm>
            <a:off x="8869737" y="4521530"/>
            <a:ext cx="3146975" cy="584775"/>
          </a:xfrm>
          <a:prstGeom prst="rect">
            <a:avLst/>
          </a:prstGeom>
          <a:noFill/>
        </p:spPr>
        <p:txBody>
          <a:bodyPr wrap="square" rtlCol="0">
            <a:spAutoFit/>
          </a:bodyPr>
          <a:lstStyle/>
          <a:p>
            <a:pPr algn="r"/>
            <a:r>
              <a:rPr lang="en-US" sz="1600" dirty="0">
                <a:solidFill>
                  <a:schemeClr val="bg1"/>
                </a:solidFill>
                <a:latin typeface="Montserrat Light" panose="00000400000000000000" pitchFamily="2" charset="0"/>
              </a:rPr>
              <a:t>deal with object composition and relationships.</a:t>
            </a:r>
          </a:p>
        </p:txBody>
      </p:sp>
      <p:graphicFrame>
        <p:nvGraphicFramePr>
          <p:cNvPr id="27" name="!!Chart 11">
            <a:extLst>
              <a:ext uri="{FF2B5EF4-FFF2-40B4-BE49-F238E27FC236}">
                <a16:creationId xmlns:a16="http://schemas.microsoft.com/office/drawing/2014/main" id="{CD075E0F-6D37-340C-E1F4-CE22620BB1C7}"/>
              </a:ext>
            </a:extLst>
          </p:cNvPr>
          <p:cNvGraphicFramePr/>
          <p:nvPr/>
        </p:nvGraphicFramePr>
        <p:xfrm>
          <a:off x="14052578" y="2625633"/>
          <a:ext cx="5610662" cy="3736383"/>
        </p:xfrm>
        <a:graphic>
          <a:graphicData uri="http://schemas.openxmlformats.org/drawingml/2006/chart">
            <c:chart xmlns:c="http://schemas.openxmlformats.org/drawingml/2006/chart" xmlns:r="http://schemas.openxmlformats.org/officeDocument/2006/relationships" r:id="rId2"/>
          </a:graphicData>
        </a:graphic>
      </p:graphicFrame>
      <p:sp>
        <p:nvSpPr>
          <p:cNvPr id="8" name="!!CTB" hidden="1">
            <a:extLst>
              <a:ext uri="{FF2B5EF4-FFF2-40B4-BE49-F238E27FC236}">
                <a16:creationId xmlns:a16="http://schemas.microsoft.com/office/drawing/2014/main" id="{971307C7-FAFA-114D-5943-2C139D1B4EA7}"/>
              </a:ext>
            </a:extLst>
          </p:cNvPr>
          <p:cNvSpPr/>
          <p:nvPr/>
        </p:nvSpPr>
        <p:spPr>
          <a:xfrm>
            <a:off x="4591300" y="590009"/>
            <a:ext cx="7412951" cy="936241"/>
          </a:xfrm>
          <a:prstGeom prst="roundRect">
            <a:avLst>
              <a:gd name="adj" fmla="val 50000"/>
            </a:avLst>
          </a:prstGeom>
          <a:solidFill>
            <a:schemeClr val="accent5">
              <a:lumMod val="40000"/>
              <a:lumOff val="60000"/>
              <a:alpha val="48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hartTitle">
            <a:extLst>
              <a:ext uri="{FF2B5EF4-FFF2-40B4-BE49-F238E27FC236}">
                <a16:creationId xmlns:a16="http://schemas.microsoft.com/office/drawing/2014/main" id="{586FE5CF-C4F4-2709-E67C-09646C3B1F9F}"/>
              </a:ext>
            </a:extLst>
          </p:cNvPr>
          <p:cNvSpPr txBox="1"/>
          <p:nvPr/>
        </p:nvSpPr>
        <p:spPr>
          <a:xfrm>
            <a:off x="13277878" y="508952"/>
            <a:ext cx="7274326" cy="1107996"/>
          </a:xfrm>
          <a:prstGeom prst="rect">
            <a:avLst/>
          </a:prstGeom>
          <a:noFill/>
        </p:spPr>
        <p:txBody>
          <a:bodyPr wrap="square" rtlCol="0">
            <a:spAutoFit/>
          </a:bodyPr>
          <a:lstStyle/>
          <a:p>
            <a:r>
              <a:rPr lang="en-US" sz="6600" dirty="0">
                <a:latin typeface="Montserrat" panose="00000800000000000000" pitchFamily="2" charset="0"/>
              </a:rPr>
              <a:t>Chart Title Here</a:t>
            </a:r>
          </a:p>
        </p:txBody>
      </p:sp>
      <p:sp>
        <p:nvSpPr>
          <p:cNvPr id="28" name="!!Tdes">
            <a:extLst>
              <a:ext uri="{FF2B5EF4-FFF2-40B4-BE49-F238E27FC236}">
                <a16:creationId xmlns:a16="http://schemas.microsoft.com/office/drawing/2014/main" id="{D4F7FF10-5394-ABE8-ACB7-3E18211CFD7C}"/>
              </a:ext>
            </a:extLst>
          </p:cNvPr>
          <p:cNvSpPr txBox="1"/>
          <p:nvPr/>
        </p:nvSpPr>
        <p:spPr>
          <a:xfrm>
            <a:off x="13350386" y="1445193"/>
            <a:ext cx="7201818" cy="1015663"/>
          </a:xfrm>
          <a:prstGeom prst="rect">
            <a:avLst/>
          </a:prstGeom>
          <a:noFill/>
        </p:spPr>
        <p:txBody>
          <a:bodyPr wrap="square" rtlCol="0">
            <a:spAutoFit/>
          </a:bodyPr>
          <a:lstStyle/>
          <a:p>
            <a:r>
              <a:rPr lang="en-US" sz="2000" dirty="0">
                <a:latin typeface="Montserrat Light" panose="00000400000000000000" pitchFamily="2" charset="0"/>
              </a:rPr>
              <a:t>The quick brown fox jumps over the lazy dog. The quick brown fox jumps over the lazy dog. </a:t>
            </a:r>
          </a:p>
          <a:p>
            <a:endParaRPr lang="en-US" sz="2000" dirty="0">
              <a:latin typeface="Montserrat Light" panose="00000400000000000000" pitchFamily="2" charset="0"/>
            </a:endParaRPr>
          </a:p>
        </p:txBody>
      </p:sp>
      <p:sp>
        <p:nvSpPr>
          <p:cNvPr id="18" name="!!S1">
            <a:extLst>
              <a:ext uri="{FF2B5EF4-FFF2-40B4-BE49-F238E27FC236}">
                <a16:creationId xmlns:a16="http://schemas.microsoft.com/office/drawing/2014/main" id="{C0E15D98-97F9-DB37-0E50-8D390E04725F}"/>
              </a:ext>
            </a:extLst>
          </p:cNvPr>
          <p:cNvSpPr/>
          <p:nvPr/>
        </p:nvSpPr>
        <p:spPr>
          <a:xfrm>
            <a:off x="866962" y="1448919"/>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1">
            <a:extLst>
              <a:ext uri="{FF2B5EF4-FFF2-40B4-BE49-F238E27FC236}">
                <a16:creationId xmlns:a16="http://schemas.microsoft.com/office/drawing/2014/main" id="{F986436C-8BF8-7072-910B-AAAE633D7033}"/>
              </a:ext>
            </a:extLst>
          </p:cNvPr>
          <p:cNvSpPr txBox="1"/>
          <p:nvPr/>
        </p:nvSpPr>
        <p:spPr>
          <a:xfrm>
            <a:off x="1029728" y="1616948"/>
            <a:ext cx="5514905" cy="461665"/>
          </a:xfrm>
          <a:prstGeom prst="rect">
            <a:avLst/>
          </a:prstGeom>
          <a:noFill/>
        </p:spPr>
        <p:txBody>
          <a:bodyPr wrap="square" rtlCol="0">
            <a:spAutoFit/>
          </a:bodyPr>
          <a:lstStyle/>
          <a:p>
            <a:pPr algn="ctr"/>
            <a:r>
              <a:rPr lang="en-US" sz="2400" dirty="0">
                <a:latin typeface="Montserrat" panose="00000800000000000000" pitchFamily="2" charset="0"/>
              </a:rPr>
              <a:t>Facade Pattern</a:t>
            </a:r>
          </a:p>
        </p:txBody>
      </p:sp>
      <p:sp>
        <p:nvSpPr>
          <p:cNvPr id="21" name="!!S2">
            <a:extLst>
              <a:ext uri="{FF2B5EF4-FFF2-40B4-BE49-F238E27FC236}">
                <a16:creationId xmlns:a16="http://schemas.microsoft.com/office/drawing/2014/main" id="{03345AF7-8749-BAD5-604B-BD0CC93BAD08}"/>
              </a:ext>
            </a:extLst>
          </p:cNvPr>
          <p:cNvSpPr/>
          <p:nvPr/>
        </p:nvSpPr>
        <p:spPr>
          <a:xfrm>
            <a:off x="866962" y="2612038"/>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E2">
            <a:extLst>
              <a:ext uri="{FF2B5EF4-FFF2-40B4-BE49-F238E27FC236}">
                <a16:creationId xmlns:a16="http://schemas.microsoft.com/office/drawing/2014/main" id="{D7B0F8B8-6749-50AB-2708-57645E9114B3}"/>
              </a:ext>
            </a:extLst>
          </p:cNvPr>
          <p:cNvSpPr txBox="1"/>
          <p:nvPr/>
        </p:nvSpPr>
        <p:spPr>
          <a:xfrm>
            <a:off x="1029728" y="2780067"/>
            <a:ext cx="5514905" cy="461665"/>
          </a:xfrm>
          <a:prstGeom prst="rect">
            <a:avLst/>
          </a:prstGeom>
          <a:noFill/>
        </p:spPr>
        <p:txBody>
          <a:bodyPr wrap="square" rtlCol="0">
            <a:spAutoFit/>
          </a:bodyPr>
          <a:lstStyle/>
          <a:p>
            <a:pPr algn="ctr"/>
            <a:r>
              <a:rPr lang="en-US" sz="2400" dirty="0">
                <a:latin typeface="Montserrat" panose="00000800000000000000" pitchFamily="2" charset="0"/>
              </a:rPr>
              <a:t>Bridge Pattern</a:t>
            </a:r>
          </a:p>
        </p:txBody>
      </p:sp>
      <p:sp>
        <p:nvSpPr>
          <p:cNvPr id="24" name="!!S3">
            <a:extLst>
              <a:ext uri="{FF2B5EF4-FFF2-40B4-BE49-F238E27FC236}">
                <a16:creationId xmlns:a16="http://schemas.microsoft.com/office/drawing/2014/main" id="{1BBC6414-37FA-D9E7-AE3A-928813AC3D0F}"/>
              </a:ext>
            </a:extLst>
          </p:cNvPr>
          <p:cNvSpPr/>
          <p:nvPr/>
        </p:nvSpPr>
        <p:spPr>
          <a:xfrm>
            <a:off x="866962" y="3775157"/>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3">
            <a:extLst>
              <a:ext uri="{FF2B5EF4-FFF2-40B4-BE49-F238E27FC236}">
                <a16:creationId xmlns:a16="http://schemas.microsoft.com/office/drawing/2014/main" id="{5979EB0B-6B36-3EE1-67BA-9EC703607975}"/>
              </a:ext>
            </a:extLst>
          </p:cNvPr>
          <p:cNvSpPr txBox="1"/>
          <p:nvPr/>
        </p:nvSpPr>
        <p:spPr>
          <a:xfrm>
            <a:off x="1029728" y="3943186"/>
            <a:ext cx="5514905" cy="461665"/>
          </a:xfrm>
          <a:prstGeom prst="rect">
            <a:avLst/>
          </a:prstGeom>
          <a:noFill/>
        </p:spPr>
        <p:txBody>
          <a:bodyPr wrap="square" rtlCol="0">
            <a:spAutoFit/>
          </a:bodyPr>
          <a:lstStyle/>
          <a:p>
            <a:pPr algn="ctr"/>
            <a:r>
              <a:rPr lang="en-US" sz="2400" dirty="0">
                <a:latin typeface="Montserrat" panose="00000800000000000000" pitchFamily="2" charset="0"/>
              </a:rPr>
              <a:t>Decorator Pattern</a:t>
            </a:r>
          </a:p>
        </p:txBody>
      </p:sp>
      <p:sp>
        <p:nvSpPr>
          <p:cNvPr id="30" name="!!S4">
            <a:extLst>
              <a:ext uri="{FF2B5EF4-FFF2-40B4-BE49-F238E27FC236}">
                <a16:creationId xmlns:a16="http://schemas.microsoft.com/office/drawing/2014/main" id="{7326F7DD-3274-8B4F-2ED8-8DDB55C16966}"/>
              </a:ext>
            </a:extLst>
          </p:cNvPr>
          <p:cNvSpPr/>
          <p:nvPr/>
        </p:nvSpPr>
        <p:spPr>
          <a:xfrm>
            <a:off x="866962" y="4938276"/>
            <a:ext cx="5848754" cy="822114"/>
          </a:xfrm>
          <a:prstGeom prst="roundRect">
            <a:avLst>
              <a:gd name="adj" fmla="val 12913"/>
            </a:avLst>
          </a:prstGeom>
          <a:solidFill>
            <a:schemeClr val="bg1">
              <a:lumMod val="85000"/>
              <a:alpha val="50000"/>
            </a:schemeClr>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4">
            <a:extLst>
              <a:ext uri="{FF2B5EF4-FFF2-40B4-BE49-F238E27FC236}">
                <a16:creationId xmlns:a16="http://schemas.microsoft.com/office/drawing/2014/main" id="{4AD90623-2294-6926-0B44-D0D8D81FB2C5}"/>
              </a:ext>
            </a:extLst>
          </p:cNvPr>
          <p:cNvSpPr txBox="1"/>
          <p:nvPr/>
        </p:nvSpPr>
        <p:spPr>
          <a:xfrm>
            <a:off x="1029728" y="5106305"/>
            <a:ext cx="5514905" cy="461665"/>
          </a:xfrm>
          <a:prstGeom prst="rect">
            <a:avLst/>
          </a:prstGeom>
          <a:noFill/>
        </p:spPr>
        <p:txBody>
          <a:bodyPr wrap="square" rtlCol="0">
            <a:spAutoFit/>
          </a:bodyPr>
          <a:lstStyle/>
          <a:p>
            <a:pPr algn="ctr"/>
            <a:r>
              <a:rPr lang="en-US" sz="2400" dirty="0">
                <a:latin typeface="Montserrat" panose="00000800000000000000" pitchFamily="2" charset="0"/>
              </a:rPr>
              <a:t>Composite Pattern</a:t>
            </a:r>
          </a:p>
        </p:txBody>
      </p:sp>
    </p:spTree>
    <p:extLst>
      <p:ext uri="{BB962C8B-B14F-4D97-AF65-F5344CB8AC3E}">
        <p14:creationId xmlns:p14="http://schemas.microsoft.com/office/powerpoint/2010/main" val="408791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727</TotalTime>
  <Words>1239</Words>
  <Application>Microsoft Office PowerPoint</Application>
  <PresentationFormat>Widescreen</PresentationFormat>
  <Paragraphs>157</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Montserrat Light</vt:lpstr>
      <vt:lpstr>Calibri Light</vt:lpstr>
      <vt:lpstr>Arial</vt:lpstr>
      <vt:lpstr>Calibri</vt:lpstr>
      <vt:lpstr>Montserrat ExtraBold</vt:lpstr>
      <vt:lpstr>Montserrat</vt:lpstr>
      <vt:lpstr>Office Theme</vt:lpstr>
      <vt:lpstr>Design Patterns</vt:lpstr>
      <vt:lpstr>CONTENT</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HERE</dc:title>
  <dc:creator>Guillermo</dc:creator>
  <cp:lastModifiedBy>Lalitha Vidhara</cp:lastModifiedBy>
  <cp:revision>39</cp:revision>
  <dcterms:created xsi:type="dcterms:W3CDTF">2022-05-15T08:12:49Z</dcterms:created>
  <dcterms:modified xsi:type="dcterms:W3CDTF">2024-06-16T19:59:32Z</dcterms:modified>
</cp:coreProperties>
</file>